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diagrams/data3.xml" ContentType="application/vnd.openxmlformats-officedocument.drawingml.diagramData+xml"/>
  <Override PartName="/ppt/diagrams/data33.xml" ContentType="application/vnd.openxmlformats-officedocument.drawingml.diagramData+xml"/>
  <Override PartName="/ppt/diagrams/data32.xml" ContentType="application/vnd.openxmlformats-officedocument.drawingml.diagramData+xml"/>
  <Override PartName="/ppt/diagrams/data34.xml" ContentType="application/vnd.openxmlformats-officedocument.drawingml.diagramData+xml"/>
  <Override PartName="/ppt/diagrams/data30.xml" ContentType="application/vnd.openxmlformats-officedocument.drawingml.diagramData+xml"/>
  <Override PartName="/ppt/diagrams/data35.xml" ContentType="application/vnd.openxmlformats-officedocument.drawingml.diagramData+xml"/>
  <Override PartName="/ppt/diagrams/data29.xml" ContentType="application/vnd.openxmlformats-officedocument.drawingml.diagramData+xml"/>
  <Override PartName="/ppt/diagrams/data28.xml" ContentType="application/vnd.openxmlformats-officedocument.drawingml.diagramData+xml"/>
  <Override PartName="/ppt/diagrams/data27.xml" ContentType="application/vnd.openxmlformats-officedocument.drawingml.diagramData+xml"/>
  <Override PartName="/ppt/diagrams/data31.xml" ContentType="application/vnd.openxmlformats-officedocument.drawingml.diagramData+xml"/>
  <Override PartName="/ppt/diagrams/data37.xml" ContentType="application/vnd.openxmlformats-officedocument.drawingml.diagramData+xml"/>
  <Override PartName="/ppt/diagrams/data26.xml" ContentType="application/vnd.openxmlformats-officedocument.drawingml.diagramData+xml"/>
  <Override PartName="/ppt/diagrams/data36.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s/slide7.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diagrams/data2.xml" ContentType="application/vnd.openxmlformats-officedocument.drawingml.diagramData+xml"/>
  <Override PartName="/ppt/slides/slide45.xml" ContentType="application/vnd.openxmlformats-officedocument.presentationml.slide+xml"/>
  <Override PartName="/ppt/notesSlides/notesSlide52.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slideLayouts/slideLayout5.xml" ContentType="application/vnd.openxmlformats-officedocument.presentationml.slideLayout+xml"/>
  <Override PartName="/ppt/notesSlides/notesSlide3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Slides/notesSlide32.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diagrams/layout1.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drawing13.xml" ContentType="application/vnd.ms-office.drawingml.diagramDrawing+xml"/>
  <Override PartName="/ppt/diagrams/quickStyle18.xml" ContentType="application/vnd.openxmlformats-officedocument.drawingml.diagramStyle+xml"/>
  <Override PartName="/ppt/diagrams/layout27.xml" ContentType="application/vnd.openxmlformats-officedocument.drawingml.diagramLayout+xml"/>
  <Override PartName="/ppt/diagrams/quickStyle1.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8.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quickStyle17.xml" ContentType="application/vnd.openxmlformats-officedocument.drawingml.diagramStyl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colors17.xml" ContentType="application/vnd.openxmlformats-officedocument.drawingml.diagramColors+xml"/>
  <Override PartName="/ppt/diagrams/drawing15.xml" ContentType="application/vnd.ms-office.drawingml.diagramDrawing+xml"/>
  <Override PartName="/ppt/diagrams/drawing17.xml" ContentType="application/vnd.ms-office.drawingml.diagramDrawing+xml"/>
  <Override PartName="/ppt/diagrams/quickStyle14.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layout14.xml" ContentType="application/vnd.openxmlformats-officedocument.drawingml.diagramLayout+xml"/>
  <Override PartName="/ppt/diagrams/quickStyle11.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5.xml" ContentType="application/vnd.ms-office.drawingml.diagramDrawing+xml"/>
  <Override PartName="/ppt/diagrams/colors2.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2.xml" ContentType="application/vnd.openxmlformats-officedocument.drawingml.diagramStyle+xml"/>
  <Override PartName="/ppt/diagrams/layout7.xml" ContentType="application/vnd.openxmlformats-officedocument.drawingml.diagramLayout+xml"/>
  <Override PartName="/ppt/diagrams/quickStyle5.xml" ContentType="application/vnd.openxmlformats-officedocument.drawingml.diagramStyle+xml"/>
  <Override PartName="/ppt/diagrams/layout5.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10.xml" ContentType="application/vnd.openxmlformats-officedocument.drawingml.diagramColors+xml"/>
  <Override PartName="/ppt/diagrams/drawing10.xml" ContentType="application/vnd.ms-office.drawingml.diagramDrawing+xml"/>
  <Override PartName="/ppt/diagrams/drawing1.xml" ContentType="application/vnd.ms-office.drawingml.diagramDrawing+xml"/>
  <Override PartName="/ppt/diagrams/layout11.xml" ContentType="application/vnd.openxmlformats-officedocument.drawingml.diagramLayout+xml"/>
  <Override PartName="/ppt/diagrams/colors11.xml" ContentType="application/vnd.openxmlformats-officedocument.drawingml.diagramColors+xml"/>
  <Override PartName="/ppt/diagrams/drawing11.xml" ContentType="application/vnd.ms-office.drawingml.diagramDrawing+xml"/>
  <Override PartName="/ppt/diagrams/colors1.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layout2.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12.xml" ContentType="application/vnd.ms-office.drawingml.diagramDrawing+xml"/>
  <Override PartName="/ppt/theme/theme2.xml" ContentType="application/vnd.openxmlformats-officedocument.theme+xml"/>
  <Override PartName="/ppt/diagrams/layout19.xml" ContentType="application/vnd.openxmlformats-officedocument.drawingml.diagramLayout+xml"/>
  <Override PartName="/ppt/diagrams/layout33.xml" ContentType="application/vnd.openxmlformats-officedocument.drawingml.diagramLayout+xml"/>
  <Override PartName="/ppt/diagrams/drawing32.xml" ContentType="application/vnd.ms-office.drawingml.diagramDrawing+xml"/>
  <Override PartName="/ppt/diagrams/colors32.xml" ContentType="application/vnd.openxmlformats-officedocument.drawingml.diagramColors+xml"/>
  <Override PartName="/ppt/diagrams/quickStyle32.xml" ContentType="application/vnd.openxmlformats-officedocument.drawingml.diagramStyle+xml"/>
  <Override PartName="/ppt/diagrams/layout32.xml" ContentType="application/vnd.openxmlformats-officedocument.drawingml.diagramLayout+xml"/>
  <Override PartName="/ppt/diagrams/layout25.xml" ContentType="application/vnd.openxmlformats-officedocument.drawingml.diagramLayout+xml"/>
  <Override PartName="/ppt/diagrams/quickStyle25.xml" ContentType="application/vnd.openxmlformats-officedocument.drawingml.diagramStyle+xml"/>
  <Override PartName="/ppt/diagrams/drawing31.xml" ContentType="application/vnd.ms-office.drawingml.diagramDrawing+xml"/>
  <Override PartName="/ppt/diagrams/colors31.xml" ContentType="application/vnd.openxmlformats-officedocument.drawingml.diagramColors+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quickStyle35.xml" ContentType="application/vnd.openxmlformats-officedocument.drawingml.diagramStyle+xml"/>
  <Override PartName="/ppt/diagrams/layout35.xml" ContentType="application/vnd.openxmlformats-officedocument.drawingml.diagramLayout+xml"/>
  <Override PartName="/ppt/diagrams/quickStyle24.xml" ContentType="application/vnd.openxmlformats-officedocument.drawingml.diagramStyle+xml"/>
  <Override PartName="/ppt/diagrams/drawing34.xml" ContentType="application/vnd.ms-office.drawingml.diagramDrawing+xml"/>
  <Override PartName="/ppt/diagrams/colors34.xml" ContentType="application/vnd.openxmlformats-officedocument.drawingml.diagramColors+xml"/>
  <Override PartName="/ppt/diagrams/quickStyle34.xml" ContentType="application/vnd.openxmlformats-officedocument.drawingml.diagramStyle+xml"/>
  <Override PartName="/ppt/diagrams/layout34.xml" ContentType="application/vnd.openxmlformats-officedocument.drawingml.diagramLayout+xml"/>
  <Override PartName="/ppt/diagrams/colors24.xml" ContentType="application/vnd.openxmlformats-officedocument.drawingml.diagramColors+xml"/>
  <Override PartName="/ppt/diagrams/drawing24.xml" ContentType="application/vnd.ms-office.drawingml.diagramDrawing+xml"/>
  <Override PartName="/ppt/diagrams/quickStyle31.xml" ContentType="application/vnd.openxmlformats-officedocument.drawingml.diagramStyle+xml"/>
  <Override PartName="/ppt/diagrams/layout31.xml" ContentType="application/vnd.openxmlformats-officedocument.drawingml.diagramLayout+xml"/>
  <Override PartName="/ppt/diagrams/colors25.xml" ContentType="application/vnd.openxmlformats-officedocument.drawingml.diagramColors+xml"/>
  <Override PartName="/ppt/diagrams/colors26.xml" ContentType="application/vnd.openxmlformats-officedocument.drawingml.diagramColors+xml"/>
  <Override PartName="/ppt/diagrams/drawing28.xml" ContentType="application/vnd.ms-office.drawingml.diagramDrawing+xml"/>
  <Override PartName="/ppt/diagrams/colors28.xml" ContentType="application/vnd.openxmlformats-officedocument.drawingml.diagramColors+xml"/>
  <Override PartName="/ppt/diagrams/quickStyle28.xml" ContentType="application/vnd.openxmlformats-officedocument.drawingml.diagramStyle+xml"/>
  <Override PartName="/ppt/diagrams/layout28.xml" ContentType="application/vnd.openxmlformats-officedocument.drawingml.diagramLayout+xml"/>
  <Override PartName="/ppt/diagrams/drawing26.xml" ContentType="application/vnd.ms-office.drawingml.diagramDrawing+xml"/>
  <Override PartName="/ppt/diagrams/drawing27.xml" ContentType="application/vnd.ms-office.drawingml.diagramDrawing+xml"/>
  <Override PartName="/ppt/diagrams/colors27.xml" ContentType="application/vnd.openxmlformats-officedocument.drawingml.diagramColors+xml"/>
  <Override PartName="/ppt/diagrams/quickStyle27.xml" ContentType="application/vnd.openxmlformats-officedocument.drawingml.diagramStyle+xml"/>
  <Override PartName="/ppt/diagrams/quickStyle26.xml" ContentType="application/vnd.openxmlformats-officedocument.drawingml.diagramStyle+xml"/>
  <Override PartName="/ppt/diagrams/layout26.xml" ContentType="application/vnd.openxmlformats-officedocument.drawingml.diagramLayout+xml"/>
  <Override PartName="/ppt/diagrams/layout29.xml" ContentType="application/vnd.openxmlformats-officedocument.drawingml.diagramLayout+xml"/>
  <Override PartName="/ppt/diagrams/drawing25.xml" ContentType="application/vnd.ms-office.drawingml.diagramDrawing+xml"/>
  <Override PartName="/ppt/diagrams/drawing30.xml" ContentType="application/vnd.ms-office.drawingml.diagramDrawing+xml"/>
  <Override PartName="/ppt/diagrams/colors30.xml" ContentType="application/vnd.openxmlformats-officedocument.drawingml.diagramColors+xml"/>
  <Override PartName="/ppt/diagrams/quickStyle30.xml" ContentType="application/vnd.openxmlformats-officedocument.drawingml.diagramStyle+xml"/>
  <Override PartName="/ppt/diagrams/layout30.xml" ContentType="application/vnd.openxmlformats-officedocument.drawingml.diagramLayout+xml"/>
  <Override PartName="/ppt/diagrams/drawing29.xml" ContentType="application/vnd.ms-office.drawingml.diagramDrawing+xml"/>
  <Override PartName="/ppt/diagrams/colors29.xml" ContentType="application/vnd.openxmlformats-officedocument.drawingml.diagramColors+xml"/>
  <Override PartName="/ppt/diagrams/quickStyle29.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layout24.xml" ContentType="application/vnd.openxmlformats-officedocument.drawingml.diagramLayout+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notesMasters/notesMaster1.xml" ContentType="application/vnd.openxmlformats-officedocument.presentationml.notesMaster+xml"/>
  <Override PartName="/ppt/diagrams/colors22.xml" ContentType="application/vnd.openxmlformats-officedocument.drawingml.diagramColors+xml"/>
  <Override PartName="/ppt/diagrams/drawing18.xml" ContentType="application/vnd.ms-office.drawingml.diagramDrawing+xml"/>
  <Override PartName="/ppt/diagrams/colors21.xml" ContentType="application/vnd.openxmlformats-officedocument.drawingml.diagramColors+xml"/>
  <Override PartName="/ppt/diagrams/quickStyle21.xml" ContentType="application/vnd.openxmlformats-officedocument.drawingml.diagramStyle+xml"/>
  <Override PartName="/ppt/diagrams/layout21.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rawing22.xml" ContentType="application/vnd.ms-office.drawingml.diagramDrawing+xml"/>
  <Override PartName="/ppt/diagrams/drawing37.xml" ContentType="application/vnd.ms-office.drawingml.diagramDrawing+xml"/>
  <Override PartName="/ppt/diagrams/colors37.xml" ContentType="application/vnd.openxmlformats-officedocument.drawingml.diagramColors+xml"/>
  <Override PartName="/ppt/diagrams/quickStyle37.xml" ContentType="application/vnd.openxmlformats-officedocument.drawingml.diagramStyle+xml"/>
  <Override PartName="/ppt/diagrams/layout37.xml" ContentType="application/vnd.openxmlformats-officedocument.drawingml.diagramLayout+xml"/>
  <Override PartName="/ppt/diagrams/drawing36.xml" ContentType="application/vnd.ms-office.drawingml.diagramDrawing+xml"/>
  <Override PartName="/ppt/diagrams/colors36.xml" ContentType="application/vnd.openxmlformats-officedocument.drawingml.diagramColors+xml"/>
  <Override PartName="/ppt/diagrams/quickStyle36.xml" ContentType="application/vnd.openxmlformats-officedocument.drawingml.diagramStyle+xml"/>
  <Override PartName="/ppt/diagrams/layout36.xml" ContentType="application/vnd.openxmlformats-officedocument.drawingml.diagramLayout+xml"/>
  <Override PartName="/ppt/theme/theme1.xml" ContentType="application/vnd.openxmlformats-officedocument.theme+xml"/>
  <Override PartName="/ppt/diagrams/drawing23.xml" ContentType="application/vnd.ms-office.drawingml.diagramDrawing+xml"/>
  <Override PartName="/ppt/diagrams/layout23.xml" ContentType="application/vnd.openxmlformats-officedocument.drawingml.diagramLayout+xml"/>
  <Override PartName="/ppt/diagrams/colors23.xml" ContentType="application/vnd.openxmlformats-officedocument.drawingml.diagramColors+xml"/>
  <Override PartName="/ppt/diagrams/quickStyle23.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87" r:id="rId3"/>
    <p:sldId id="258" r:id="rId4"/>
    <p:sldId id="260" r:id="rId5"/>
    <p:sldId id="261" r:id="rId6"/>
    <p:sldId id="312" r:id="rId7"/>
    <p:sldId id="317" r:id="rId8"/>
    <p:sldId id="262" r:id="rId9"/>
    <p:sldId id="311" r:id="rId10"/>
    <p:sldId id="263" r:id="rId11"/>
    <p:sldId id="264" r:id="rId12"/>
    <p:sldId id="283" r:id="rId13"/>
    <p:sldId id="314" r:id="rId14"/>
    <p:sldId id="313" r:id="rId15"/>
    <p:sldId id="315" r:id="rId16"/>
    <p:sldId id="270" r:id="rId17"/>
    <p:sldId id="289" r:id="rId18"/>
    <p:sldId id="316" r:id="rId19"/>
    <p:sldId id="273" r:id="rId20"/>
    <p:sldId id="275" r:id="rId21"/>
    <p:sldId id="266" r:id="rId22"/>
    <p:sldId id="293" r:id="rId23"/>
    <p:sldId id="284" r:id="rId24"/>
    <p:sldId id="276" r:id="rId25"/>
    <p:sldId id="277" r:id="rId26"/>
    <p:sldId id="285" r:id="rId27"/>
    <p:sldId id="267" r:id="rId28"/>
    <p:sldId id="278" r:id="rId29"/>
    <p:sldId id="279" r:id="rId30"/>
    <p:sldId id="280" r:id="rId31"/>
    <p:sldId id="281" r:id="rId32"/>
    <p:sldId id="282" r:id="rId33"/>
    <p:sldId id="291" r:id="rId34"/>
    <p:sldId id="286" r:id="rId35"/>
    <p:sldId id="268" r:id="rId36"/>
    <p:sldId id="295" r:id="rId37"/>
    <p:sldId id="296" r:id="rId38"/>
    <p:sldId id="297" r:id="rId39"/>
    <p:sldId id="298" r:id="rId40"/>
    <p:sldId id="299" r:id="rId41"/>
    <p:sldId id="300" r:id="rId42"/>
    <p:sldId id="301" r:id="rId43"/>
    <p:sldId id="303" r:id="rId44"/>
    <p:sldId id="292" r:id="rId45"/>
    <p:sldId id="269" r:id="rId46"/>
    <p:sldId id="310" r:id="rId47"/>
    <p:sldId id="304" r:id="rId48"/>
    <p:sldId id="305" r:id="rId49"/>
    <p:sldId id="306" r:id="rId50"/>
    <p:sldId id="307" r:id="rId51"/>
    <p:sldId id="308" r:id="rId52"/>
    <p:sldId id="30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7AD"/>
    <a:srgbClr val="2102A6"/>
    <a:srgbClr val="351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8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NỘI DUNG TRÌNH BÀY</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A2D3A2F5-FE91-433B-A64D-BC4684A0F0FD}" type="presOf" srcId="{26B58F23-32AC-4546-93AC-6A99704553B9}" destId="{92140A7B-3286-4A7D-8398-20095425168D}" srcOrd="0" destOrd="0" presId="urn:microsoft.com/office/officeart/2005/8/layout/vList2"/>
    <dgm:cxn modelId="{9003BADD-E937-4FB8-B4AB-964CEF86EAFE}"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D45E32A-AB8C-4562-AB51-675BE67D957B}"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BỐI CẢNH CHUNG</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3558EE0A-7CFF-41B8-A1D8-8FFD0D613BF6}" type="presOf" srcId="{26B58F23-32AC-4546-93AC-6A99704553B9}" destId="{92140A7B-3286-4A7D-8398-20095425168D}" srcOrd="0" destOrd="0" presId="urn:microsoft.com/office/officeart/2005/8/layout/vList2"/>
    <dgm:cxn modelId="{87926817-F4F9-41CD-B76A-EAD212EE742F}"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9F94EE37-82C8-4C11-A054-387738338755}"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THUẬN LỢI</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0315737D-6EF8-4F9D-8106-04EC344CEC79}" type="presOf" srcId="{26B58F23-32AC-4546-93AC-6A99704553B9}" destId="{92140A7B-3286-4A7D-8398-20095425168D}" srcOrd="0" destOrd="0" presId="urn:microsoft.com/office/officeart/2005/8/layout/vList2"/>
    <dgm:cxn modelId="{9F036D27-9BA2-460C-ABD3-610FE513B7A0}"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3F7B256A-BEDB-451D-92EA-4A93ABCDAFAB}"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KHÓ KHĂN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DFA7EC04-DCB0-431C-BFC6-197A8D055C0C}" type="presOf" srcId="{8896753D-53C1-4E09-8F34-F575B415EDD7}" destId="{C145B886-324E-43CA-A8ED-15FF160DC9C8}" srcOrd="0" destOrd="0" presId="urn:microsoft.com/office/officeart/2005/8/layout/vList2"/>
    <dgm:cxn modelId="{ED426675-3FEC-4D97-9D4E-72A9278C2443}"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66B649BC-FA5F-4FEA-B6CD-A89E221985C8}"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THỜI GIAN THỰC HIỆN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108DEC4B-F1B2-422C-8CAE-FFC0E425980C}" type="presOf" srcId="{26B58F23-32AC-4546-93AC-6A99704553B9}" destId="{92140A7B-3286-4A7D-8398-20095425168D}" srcOrd="0" destOrd="0" presId="urn:microsoft.com/office/officeart/2005/8/layout/vList2"/>
    <dgm:cxn modelId="{3B98357F-B417-4C44-8836-BE81067BD6A3}"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78CB1B18-24B7-4B71-889F-FBB9B0F96056}"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KẾ HOẠCH ĐẦU TƯ</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26604FBD-F0F8-4827-93CB-A960BCA438CE}" type="presOf" srcId="{26B58F23-32AC-4546-93AC-6A99704553B9}" destId="{92140A7B-3286-4A7D-8398-20095425168D}" srcOrd="0" destOrd="0" presId="urn:microsoft.com/office/officeart/2005/8/layout/vList2"/>
    <dgm:cxn modelId="{5AAE989B-7096-445D-BC82-D32B547752A9}"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F329BC75-F480-4E9A-BA11-0E80851FFA17}"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KẾ HOẠCH ĐẦU TƯ</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5A7D36D7-CF35-4B01-AF24-BA2A72783EF7}" type="presOf" srcId="{26B58F23-32AC-4546-93AC-6A99704553B9}" destId="{92140A7B-3286-4A7D-8398-20095425168D}" srcOrd="0" destOrd="0" presId="urn:microsoft.com/office/officeart/2005/8/layout/vList2"/>
    <dgm:cxn modelId="{8466D951-D345-45DC-B8E3-18937B90FAD4}"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C8129986-7153-481D-96C4-8046ABB3FD32}"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HÌNH THỨC LIÊN KẾT</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D198B254-57EC-4ACE-A6F8-10C52EBDE866}" type="presOf" srcId="{26B58F23-32AC-4546-93AC-6A99704553B9}" destId="{92140A7B-3286-4A7D-8398-20095425168D}" srcOrd="0" destOrd="0" presId="urn:microsoft.com/office/officeart/2005/8/layout/vList2"/>
    <dgm:cxn modelId="{6893DD87-AC05-4E95-85E1-421FF864E02A}"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FF46B73D-D278-49A3-9A35-15DF39B55CDF}"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CÁC GIẢI PHÁP THỰC HIỆN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1C795CBC-E6F5-4F53-B999-30FB97A7BA23}" type="presOf" srcId="{8896753D-53C1-4E09-8F34-F575B415EDD7}" destId="{C145B886-324E-43CA-A8ED-15FF160DC9C8}" srcOrd="0" destOrd="0" presId="urn:microsoft.com/office/officeart/2005/8/layout/vList2"/>
    <dgm:cxn modelId="{E901846B-B710-434C-BDA2-576546440C73}"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A4A82E2B-6C3B-4978-8FE8-B3A38BDB63E1}"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KINH PHÍ THỰC HIỆN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96E1413B-235C-4B6A-948F-672759EC89E5}"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60441410-AC89-4A91-8DD8-FCC531B513F4}" type="presOf" srcId="{8896753D-53C1-4E09-8F34-F575B415EDD7}" destId="{C145B886-324E-43CA-A8ED-15FF160DC9C8}" srcOrd="0" destOrd="0" presId="urn:microsoft.com/office/officeart/2005/8/layout/vList2"/>
    <dgm:cxn modelId="{19660B63-A55B-4ECC-A015-38C1346ABF19}"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NGUỒN VỐN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2FA0E976-E33B-4885-A613-4BAD7C77580A}" type="presOf" srcId="{26B58F23-32AC-4546-93AC-6A99704553B9}" destId="{92140A7B-3286-4A7D-8398-20095425168D}" srcOrd="0" destOrd="0" presId="urn:microsoft.com/office/officeart/2005/8/layout/vList2"/>
    <dgm:cxn modelId="{438F5287-125C-4BB6-A153-F6750CC8F17B}"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266E1A06-BD72-4AF6-8433-E42B3E7B95CD}"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I. GIỚI THIỆU VỀ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9DB75F02-1A18-4316-A9F4-11BB09069668}" type="presOf" srcId="{8896753D-53C1-4E09-8F34-F575B415EDD7}" destId="{C145B886-324E-43CA-A8ED-15FF160DC9C8}" srcOrd="0" destOrd="0" presId="urn:microsoft.com/office/officeart/2005/8/layout/vList2"/>
    <dgm:cxn modelId="{1347F2B2-C53B-404F-B35A-0D2252FED7F0}"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F69AB46-BF4E-4711-B689-C9B80D97BCAE}"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III. HIỆU QUẢ VÀ TÁC ĐỘNG</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0B94822B-AD4F-4AEF-AB5A-3EAF41EF0366}" type="presOf" srcId="{8896753D-53C1-4E09-8F34-F575B415EDD7}" destId="{C145B886-324E-43CA-A8ED-15FF160DC9C8}" srcOrd="0" destOrd="0" presId="urn:microsoft.com/office/officeart/2005/8/layout/vList2"/>
    <dgm:cxn modelId="{E43A2510-5BBA-40CC-B107-5B191CDFFB0E}"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C940E4A4-3DBD-4CCE-B9AF-F4D398E217F6}"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III. HIỆU QUẢ VÀ TÁC ĐỘNG</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C7B7DE57-71C4-4731-8927-07251941DC1D}" type="presOf" srcId="{26B58F23-32AC-4546-93AC-6A99704553B9}" destId="{92140A7B-3286-4A7D-8398-20095425168D}" srcOrd="0" destOrd="0" presId="urn:microsoft.com/office/officeart/2005/8/layout/vList2"/>
    <dgm:cxn modelId="{CD2D24BC-55B5-4F0A-AA9B-D706490F7280}"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42F80C55-93AD-4EA8-B019-82DBD7DD05FF}"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XÂY DỰNG TỔ CHỨC ĐẠI DIỆN NÔNG DÂN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AFFC5CAD-097F-4DD9-84F5-6E3233A2A92E}" type="presOf" srcId="{26B58F23-32AC-4546-93AC-6A99704553B9}" destId="{92140A7B-3286-4A7D-8398-20095425168D}" srcOrd="0" destOrd="0" presId="urn:microsoft.com/office/officeart/2005/8/layout/vList2"/>
    <dgm:cxn modelId="{B23FA54D-5B23-44B2-9A37-CEF948A31078}"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4B04C231-C20F-41C1-9B8D-44B0FF0E747B}"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ĐÀO TẠO KỸ THUẬT</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F7B2FBEC-7DFC-4E73-BC0A-50A1593E3589}" type="presOf" srcId="{8896753D-53C1-4E09-8F34-F575B415EDD7}" destId="{C145B886-324E-43CA-A8ED-15FF160DC9C8}" srcOrd="0" destOrd="0" presId="urn:microsoft.com/office/officeart/2005/8/layout/vList2"/>
    <dgm:cxn modelId="{405EB95B-CF88-480A-936C-D33003C2B1FB}"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DAB79860-C511-49E9-9C65-AD02F80E41DC}"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ĐẦU TƯ XÂY DỰNG CƠ SỞ HẠ TẦNG</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C22CD88A-0071-4DEE-8A4C-9AA86988A0DF}"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EF4945C-C65F-4FCA-9A2B-690931F14683}" type="presOf" srcId="{26B58F23-32AC-4546-93AC-6A99704553B9}" destId="{92140A7B-3286-4A7D-8398-20095425168D}" srcOrd="0" destOrd="0" presId="urn:microsoft.com/office/officeart/2005/8/layout/vList2"/>
    <dgm:cxn modelId="{7F927344-7854-4551-BB63-CE61C3B2B480}"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HỖ TRỢ CÁC DỊCH VỤ ĐẦU VÀO</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70A86408-9CF5-416A-BE51-1EB1DA96F4DD}" type="presOf" srcId="{26B58F23-32AC-4546-93AC-6A99704553B9}" destId="{92140A7B-3286-4A7D-8398-20095425168D}" srcOrd="0" destOrd="0" presId="urn:microsoft.com/office/officeart/2005/8/layout/vList2"/>
    <dgm:cxn modelId="{E6789EFE-B60A-4EAA-A1D2-FBD5FC5049CB}"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1A4D217-0B27-4C6C-8471-4B9B9A90C270}"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KẾ HOẠCH TÀI CHÍNH</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DF7FA0DE-4077-4F69-9FF2-52249A61F21B}" type="presOf" srcId="{26B58F23-32AC-4546-93AC-6A99704553B9}" destId="{92140A7B-3286-4A7D-8398-20095425168D}" srcOrd="0" destOrd="0" presId="urn:microsoft.com/office/officeart/2005/8/layout/vList2"/>
    <dgm:cxn modelId="{EC1AE073-CF6C-4405-8D3D-642A958C3DB5}"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9322F426-8E35-4D13-842A-9718061F13B5}"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KẾ HOẠCH GIÁM SÁT VÀ ĐÁNH GIÁ</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BDBEA901-4596-4B62-860D-9FB57C2FAF3C}"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31E385E7-3F17-42A7-80CC-B94D91FBAC6D}" type="presOf" srcId="{8896753D-53C1-4E09-8F34-F575B415EDD7}" destId="{C145B886-324E-43CA-A8ED-15FF160DC9C8}" srcOrd="0" destOrd="0" presId="urn:microsoft.com/office/officeart/2005/8/layout/vList2"/>
    <dgm:cxn modelId="{7DDC3EF0-23AA-48BD-99BE-7D10E1B67EA8}"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GIÁM SÁT VÀ ĐÁNH GIÁ</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16987B52-955D-42B5-ABF7-CDB658484804}" type="presOf" srcId="{26B58F23-32AC-4546-93AC-6A99704553B9}" destId="{92140A7B-3286-4A7D-8398-20095425168D}" srcOrd="0" destOrd="0" presId="urn:microsoft.com/office/officeart/2005/8/layout/vList2"/>
    <dgm:cxn modelId="{26DD9227-AA59-40A4-BD9D-1AC5FE70AF68}"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D1B2B4B1-69EA-458F-BB19-DAAD83ACA1D5}"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SỞ NÔNG NGHIỆP VÀ PTNT</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DF31E304-DD43-485E-AEA0-BDBCA9242C4F}"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7C792CB9-C168-414A-BE44-3BA27D3E34FC}" type="presOf" srcId="{26B58F23-32AC-4546-93AC-6A99704553B9}" destId="{92140A7B-3286-4A7D-8398-20095425168D}" srcOrd="0" destOrd="0" presId="urn:microsoft.com/office/officeart/2005/8/layout/vList2"/>
    <dgm:cxn modelId="{BA300531-A5F8-4DDA-9A36-C865E2735049}"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I. GIỚI THIỆU VỀ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7B5CDEE6-614E-4959-9B0D-A444EEABE837}" type="presOf" srcId="{26B58F23-32AC-4546-93AC-6A99704553B9}" destId="{92140A7B-3286-4A7D-8398-20095425168D}" srcOrd="0" destOrd="0" presId="urn:microsoft.com/office/officeart/2005/8/layout/vList2"/>
    <dgm:cxn modelId="{5A7AD533-8400-4CBE-A55F-47C55935B2E8}"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6D740FA-9D3C-46A8-BAC2-C22FD0357002}"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NGÂN HÀNG NHÀ NƯỚC TỈNH ĐỒNG NAI</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879CDE6E-6964-4213-9918-3A2DF2933715}"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BD07BA7B-AA60-4701-BCAE-B7EE9B775DA5}" type="presOf" srcId="{8896753D-53C1-4E09-8F34-F575B415EDD7}" destId="{C145B886-324E-43CA-A8ED-15FF160DC9C8}" srcOrd="0" destOrd="0" presId="urn:microsoft.com/office/officeart/2005/8/layout/vList2"/>
    <dgm:cxn modelId="{83F3342E-4A71-4C86-8A11-74FDD66ED655}"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SỞ KẾ HOẠCH VÀ ĐẦU TƯ</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91A87457-906F-4A3A-8678-FDBBB3EC20E1}" type="presOf" srcId="{8896753D-53C1-4E09-8F34-F575B415EDD7}" destId="{C145B886-324E-43CA-A8ED-15FF160DC9C8}" srcOrd="0" destOrd="0" presId="urn:microsoft.com/office/officeart/2005/8/layout/vList2"/>
    <dgm:cxn modelId="{D984E94C-3B44-41DB-98AB-7FF704E235DE}"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77BC0C4-CE29-4153-A690-B01E740307FE}"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SỞ TÀI CHÍNH</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A44B0D3C-4A28-4ED8-AEA2-775278F896D4}" srcId="{8896753D-53C1-4E09-8F34-F575B415EDD7}" destId="{26B58F23-32AC-4546-93AC-6A99704553B9}" srcOrd="0" destOrd="0" parTransId="{532B7546-3CEA-4350-BA37-8875189DD740}" sibTransId="{574D1F46-C665-4AFA-90CC-A98B8CD7B910}"/>
    <dgm:cxn modelId="{C1470023-9F03-4554-8B7A-E8FEA8DBF216}" type="presOf" srcId="{26B58F23-32AC-4546-93AC-6A99704553B9}" destId="{92140A7B-3286-4A7D-8398-20095425168D}" srcOrd="0" destOrd="0" presId="urn:microsoft.com/office/officeart/2005/8/layout/vList2"/>
    <dgm:cxn modelId="{D82C46FF-9FBE-42F0-8FE0-539009D942C3}" type="presOf" srcId="{8896753D-53C1-4E09-8F34-F575B415EDD7}" destId="{C145B886-324E-43CA-A8ED-15FF160DC9C8}" srcOrd="0" destOrd="0" presId="urn:microsoft.com/office/officeart/2005/8/layout/vList2"/>
    <dgm:cxn modelId="{D477F53E-3FB2-42C3-BF78-4A7EAF0D20CD}"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SỞ CÔNG THƯƠNG</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1B64A545-C472-4BE2-8A34-DA57EFE4836C}"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5C40FA2-BEFA-4253-9210-E1CBF7087B06}" type="presOf" srcId="{26B58F23-32AC-4546-93AC-6A99704553B9}" destId="{92140A7B-3286-4A7D-8398-20095425168D}" srcOrd="0" destOrd="0" presId="urn:microsoft.com/office/officeart/2005/8/layout/vList2"/>
    <dgm:cxn modelId="{A54441CF-D92E-40AC-B491-9BF9668889C2}"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SỞ KHOA HỌC VÀ CÔNG NGHỆ</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16D705A8-0370-46E5-B617-0B7A6BBA6A6F}" type="presOf" srcId="{26B58F23-32AC-4546-93AC-6A99704553B9}" destId="{92140A7B-3286-4A7D-8398-20095425168D}" srcOrd="0" destOrd="0" presId="urn:microsoft.com/office/officeart/2005/8/layout/vList2"/>
    <dgm:cxn modelId="{7815D5B5-BFB1-4BE8-B15B-4E6D0F0BC193}"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57A038BE-B43E-4CBB-A83C-192A29B69630}"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HỘI NÔNG DÂN TỈNH ĐỒNG NAI</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8C4BFCC8-52E5-426D-9120-CC36564C38EA}" type="presOf" srcId="{8896753D-53C1-4E09-8F34-F575B415EDD7}" destId="{C145B886-324E-43CA-A8ED-15FF160DC9C8}" srcOrd="0" destOrd="0" presId="urn:microsoft.com/office/officeart/2005/8/layout/vList2"/>
    <dgm:cxn modelId="{B6A0E6A3-DF4C-4740-B24C-7238A54BFD8D}"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9F6E5641-06A5-415F-9BA0-6C5192ED4D4F}"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vi-VN" b="1" dirty="0" smtClean="0">
              <a:solidFill>
                <a:schemeClr val="bg1"/>
              </a:solidFill>
              <a:latin typeface="Times New Roman" pitchFamily="18" charset="0"/>
              <a:ea typeface="Verdana" pitchFamily="34" charset="0"/>
              <a:cs typeface="Times New Roman" pitchFamily="18" charset="0"/>
            </a:rPr>
            <a:t>UBND, Phòng kinh tế/nông nghiệp các huyện </a:t>
          </a:r>
          <a:endParaRPr lang="en-US" b="1" dirty="0">
            <a:solidFill>
              <a:schemeClr val="bg1"/>
            </a:solidFill>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EEC4C904-2074-4F92-9882-54B00425AB30}" type="presOf" srcId="{26B58F23-32AC-4546-93AC-6A99704553B9}" destId="{92140A7B-3286-4A7D-8398-20095425168D}" srcOrd="0" destOrd="0" presId="urn:microsoft.com/office/officeart/2005/8/layout/vList2"/>
    <dgm:cxn modelId="{9FBBA347-4423-4B79-B745-0A69D97A4BDC}"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C2130158-EECE-46DF-B245-83ED2C9D4AD0}"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vi-VN" b="1" dirty="0" smtClean="0">
              <a:solidFill>
                <a:schemeClr val="bg1"/>
              </a:solidFill>
              <a:latin typeface="Times New Roman" pitchFamily="18" charset="0"/>
              <a:ea typeface="Verdana" pitchFamily="34" charset="0"/>
              <a:cs typeface="Times New Roman" pitchFamily="18" charset="0"/>
            </a:rPr>
            <a:t>UBND, Phòng kinh tế/nông nghiệp các huyện </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X="-5175" custLinFactNeighborY="-2140">
        <dgm:presLayoutVars>
          <dgm:chMax val="0"/>
          <dgm:bulletEnabled val="1"/>
        </dgm:presLayoutVars>
      </dgm:prSet>
      <dgm:spPr/>
      <dgm:t>
        <a:bodyPr/>
        <a:lstStyle/>
        <a:p>
          <a:endParaRPr lang="en-US"/>
        </a:p>
      </dgm:t>
    </dgm:pt>
  </dgm:ptLst>
  <dgm:cxnLst>
    <dgm:cxn modelId="{59FD6C26-7C08-47DE-BCE5-1612E4267928}" type="presOf" srcId="{8896753D-53C1-4E09-8F34-F575B415EDD7}" destId="{C145B886-324E-43CA-A8ED-15FF160DC9C8}" srcOrd="0" destOrd="0" presId="urn:microsoft.com/office/officeart/2005/8/layout/vList2"/>
    <dgm:cxn modelId="{FACABC67-C8BF-43EE-A543-BEF0A292E2B0}"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8793DEF6-46B4-40E2-BCE0-93D5FB4C7AD2}"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solidFill>
                <a:schemeClr val="bg1"/>
              </a:solidFill>
              <a:latin typeface="Times New Roman" pitchFamily="18" charset="0"/>
              <a:ea typeface="Verdana" pitchFamily="34" charset="0"/>
              <a:cs typeface="Times New Roman" pitchFamily="18" charset="0"/>
            </a:rPr>
            <a:t>CĂN CỨ PHÁP LÝ XÂY DỰNG DỰ ÁN</a:t>
          </a:r>
          <a:endParaRPr lang="en-US" b="1" dirty="0">
            <a:solidFill>
              <a:schemeClr val="bg1"/>
            </a:solidFill>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50106D61-4565-44B8-A139-22F325774A4E}" type="presOf" srcId="{26B58F23-32AC-4546-93AC-6A99704553B9}" destId="{92140A7B-3286-4A7D-8398-20095425168D}" srcOrd="0" destOrd="0" presId="urn:microsoft.com/office/officeart/2005/8/layout/vList2"/>
    <dgm:cxn modelId="{ABD82348-BC29-445B-AA67-66A3977BAF72}"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83790992-B97F-49DA-B783-B89131BBAD98}"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solidFill>
                <a:schemeClr val="bg1"/>
              </a:solidFill>
              <a:latin typeface="Times New Roman" pitchFamily="18" charset="0"/>
              <a:ea typeface="Verdana" pitchFamily="34" charset="0"/>
              <a:cs typeface="Times New Roman" pitchFamily="18" charset="0"/>
            </a:rPr>
            <a:t>CĂN CỨ PHÁP LÝ XÂY DỰNG DỰ ÁN</a:t>
          </a:r>
          <a:endParaRPr lang="en-US" b="1" dirty="0">
            <a:solidFill>
              <a:schemeClr val="bg1"/>
            </a:solidFill>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22C1CFE7-C290-4A2F-8950-24D48EC99CB1}" type="presOf" srcId="{26B58F23-32AC-4546-93AC-6A99704553B9}" destId="{92140A7B-3286-4A7D-8398-20095425168D}" srcOrd="0" destOrd="0" presId="urn:microsoft.com/office/officeart/2005/8/layout/vList2"/>
    <dgm:cxn modelId="{E401A9A2-00A8-4561-8355-175A98E05313}"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10950A7C-AFD2-47F1-8ACC-E38AEE8A1E84}"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MỤC TIÊU CỦA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EBD7C877-E6C4-4224-9B03-D6B5ACBBF214}" type="presOf" srcId="{8896753D-53C1-4E09-8F34-F575B415EDD7}" destId="{C145B886-324E-43CA-A8ED-15FF160DC9C8}" srcOrd="0" destOrd="0" presId="urn:microsoft.com/office/officeart/2005/8/layout/vList2"/>
    <dgm:cxn modelId="{67651CAF-F7EE-42FC-B97D-C79574D07568}"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411E7C67-8BDC-47F6-8C87-0D3DA0EAD911}"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MỤC TIÊU CỦA DỰ ÁN</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DD637D92-40EC-40A0-8C09-1509B042EBE2}" type="presOf" srcId="{26B58F23-32AC-4546-93AC-6A99704553B9}" destId="{92140A7B-3286-4A7D-8398-20095425168D}" srcOrd="0" destOrd="0" presId="urn:microsoft.com/office/officeart/2005/8/layout/vList2"/>
    <dgm:cxn modelId="{74D5C84B-80D1-451D-A628-EE56EFEA7BA6}"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46CF3D92-97FA-4B9C-A6FE-A507F1692C96}"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QUY MÔ VÀ ĐỊA ĐIỂM:</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DDD9257A-5D96-4427-9D7F-1ADBF11FBBC8}" type="presOf" srcId="{8896753D-53C1-4E09-8F34-F575B415EDD7}" destId="{C145B886-324E-43CA-A8ED-15FF160DC9C8}"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1800652F-D329-4E7F-BAE0-5282E131E79A}" type="presOf" srcId="{26B58F23-32AC-4546-93AC-6A99704553B9}" destId="{92140A7B-3286-4A7D-8398-20095425168D}" srcOrd="0" destOrd="0" presId="urn:microsoft.com/office/officeart/2005/8/layout/vList2"/>
    <dgm:cxn modelId="{A84E0D4D-2EE4-4B06-9320-2A9142805080}"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96753D-53C1-4E09-8F34-F575B415ED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6B58F23-32AC-4546-93AC-6A99704553B9}">
      <dgm:prSet/>
      <dgm:spPr>
        <a:solidFill>
          <a:srgbClr val="351CF2"/>
        </a:solidFill>
      </dgm:spPr>
      <dgm:t>
        <a:bodyPr/>
        <a:lstStyle/>
        <a:p>
          <a:pPr algn="ctr" rtl="0"/>
          <a:r>
            <a:rPr lang="en-US" b="1" dirty="0" smtClean="0">
              <a:latin typeface="Times New Roman" pitchFamily="18" charset="0"/>
              <a:ea typeface="Verdana" pitchFamily="34" charset="0"/>
              <a:cs typeface="Times New Roman" pitchFamily="18" charset="0"/>
            </a:rPr>
            <a:t>QUY MÔ VÀ ĐỊA ĐIỂM</a:t>
          </a:r>
          <a:endParaRPr lang="en-US" b="1" dirty="0">
            <a:latin typeface="Times New Roman" pitchFamily="18" charset="0"/>
            <a:ea typeface="Verdana" pitchFamily="34" charset="0"/>
            <a:cs typeface="Times New Roman" pitchFamily="18" charset="0"/>
          </a:endParaRPr>
        </a:p>
      </dgm:t>
    </dgm:pt>
    <dgm:pt modelId="{532B7546-3CEA-4350-BA37-8875189DD740}" type="parTrans" cxnId="{A44B0D3C-4A28-4ED8-AEA2-775278F896D4}">
      <dgm:prSet/>
      <dgm:spPr/>
      <dgm:t>
        <a:bodyPr/>
        <a:lstStyle/>
        <a:p>
          <a:pPr algn="ctr"/>
          <a:endParaRPr lang="en-US"/>
        </a:p>
      </dgm:t>
    </dgm:pt>
    <dgm:pt modelId="{574D1F46-C665-4AFA-90CC-A98B8CD7B910}" type="sibTrans" cxnId="{A44B0D3C-4A28-4ED8-AEA2-775278F896D4}">
      <dgm:prSet/>
      <dgm:spPr/>
      <dgm:t>
        <a:bodyPr/>
        <a:lstStyle/>
        <a:p>
          <a:pPr algn="ctr"/>
          <a:endParaRPr lang="en-US"/>
        </a:p>
      </dgm:t>
    </dgm:pt>
    <dgm:pt modelId="{C145B886-324E-43CA-A8ED-15FF160DC9C8}" type="pres">
      <dgm:prSet presAssocID="{8896753D-53C1-4E09-8F34-F575B415EDD7}" presName="linear" presStyleCnt="0">
        <dgm:presLayoutVars>
          <dgm:animLvl val="lvl"/>
          <dgm:resizeHandles val="exact"/>
        </dgm:presLayoutVars>
      </dgm:prSet>
      <dgm:spPr/>
      <dgm:t>
        <a:bodyPr/>
        <a:lstStyle/>
        <a:p>
          <a:endParaRPr lang="en-US"/>
        </a:p>
      </dgm:t>
    </dgm:pt>
    <dgm:pt modelId="{92140A7B-3286-4A7D-8398-20095425168D}" type="pres">
      <dgm:prSet presAssocID="{26B58F23-32AC-4546-93AC-6A99704553B9}" presName="parentText" presStyleLbl="node1" presStyleIdx="0" presStyleCnt="1" custLinFactNeighborY="6858">
        <dgm:presLayoutVars>
          <dgm:chMax val="0"/>
          <dgm:bulletEnabled val="1"/>
        </dgm:presLayoutVars>
      </dgm:prSet>
      <dgm:spPr/>
      <dgm:t>
        <a:bodyPr/>
        <a:lstStyle/>
        <a:p>
          <a:endParaRPr lang="en-US"/>
        </a:p>
      </dgm:t>
    </dgm:pt>
  </dgm:ptLst>
  <dgm:cxnLst>
    <dgm:cxn modelId="{F7FD74FD-5A92-441E-B441-F04314401402}" type="presOf" srcId="{8896753D-53C1-4E09-8F34-F575B415EDD7}" destId="{C145B886-324E-43CA-A8ED-15FF160DC9C8}" srcOrd="0" destOrd="0" presId="urn:microsoft.com/office/officeart/2005/8/layout/vList2"/>
    <dgm:cxn modelId="{19F97A3F-EF69-4DD2-8DB3-0A51404DE5CF}" type="presOf" srcId="{26B58F23-32AC-4546-93AC-6A99704553B9}" destId="{92140A7B-3286-4A7D-8398-20095425168D}" srcOrd="0" destOrd="0" presId="urn:microsoft.com/office/officeart/2005/8/layout/vList2"/>
    <dgm:cxn modelId="{A44B0D3C-4A28-4ED8-AEA2-775278F896D4}" srcId="{8896753D-53C1-4E09-8F34-F575B415EDD7}" destId="{26B58F23-32AC-4546-93AC-6A99704553B9}" srcOrd="0" destOrd="0" parTransId="{532B7546-3CEA-4350-BA37-8875189DD740}" sibTransId="{574D1F46-C665-4AFA-90CC-A98B8CD7B910}"/>
    <dgm:cxn modelId="{DBF63229-A66B-4778-8480-C94CC5D38908}" type="presParOf" srcId="{C145B886-324E-43CA-A8ED-15FF160DC9C8}" destId="{92140A7B-3286-4A7D-8398-2009542516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NỘI DUNG TRÌNH BÀY</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BỐI CẢNH CHUNG</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THUẬN LỢI</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KHÓ KHĂN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THỜI GIAN THỰC HIỆN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KẾ HOẠCH ĐẦU TƯ</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KẾ HOẠCH ĐẦU TƯ</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HÌNH THỨC LIÊN KẾT</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51738"/>
          <a:ext cx="6682154" cy="6786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latin typeface="Times New Roman" pitchFamily="18" charset="0"/>
              <a:ea typeface="Verdana" pitchFamily="34" charset="0"/>
              <a:cs typeface="Times New Roman" pitchFamily="18" charset="0"/>
            </a:rPr>
            <a:t>CÁC GIẢI PHÁP THỰC HIỆN DỰ ÁN</a:t>
          </a:r>
          <a:endParaRPr lang="en-US" sz="2900" b="1" kern="1200" dirty="0">
            <a:latin typeface="Times New Roman" pitchFamily="18" charset="0"/>
            <a:ea typeface="Verdana" pitchFamily="34" charset="0"/>
            <a:cs typeface="Times New Roman" pitchFamily="18" charset="0"/>
          </a:endParaRPr>
        </a:p>
      </dsp:txBody>
      <dsp:txXfrm>
        <a:off x="33127" y="184865"/>
        <a:ext cx="6615900" cy="6123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9674"/>
          <a:ext cx="6682154" cy="7956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kern="1200" dirty="0" smtClean="0">
              <a:latin typeface="Times New Roman" pitchFamily="18" charset="0"/>
              <a:ea typeface="Verdana" pitchFamily="34" charset="0"/>
              <a:cs typeface="Times New Roman" pitchFamily="18" charset="0"/>
            </a:rPr>
            <a:t>KINH PHÍ THỰC HIỆN DỰ ÁN</a:t>
          </a:r>
          <a:endParaRPr lang="en-US" sz="3400" b="1" kern="1200" dirty="0">
            <a:latin typeface="Times New Roman" pitchFamily="18" charset="0"/>
            <a:ea typeface="Verdana" pitchFamily="34" charset="0"/>
            <a:cs typeface="Times New Roman" pitchFamily="18" charset="0"/>
          </a:endParaRPr>
        </a:p>
      </dsp:txBody>
      <dsp:txXfrm>
        <a:off x="38838" y="68512"/>
        <a:ext cx="6604478" cy="7179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NGUỒN VỐN</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I. GIỚI THIỆU VỀ DỰ ÁN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7473"/>
          <a:ext cx="6682154" cy="818999"/>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smtClean="0">
              <a:latin typeface="Times New Roman" pitchFamily="18" charset="0"/>
              <a:ea typeface="Verdana" pitchFamily="34" charset="0"/>
              <a:cs typeface="Times New Roman" pitchFamily="18" charset="0"/>
            </a:rPr>
            <a:t>III. HIỆU QUẢ VÀ TÁC ĐỘNG</a:t>
          </a:r>
          <a:endParaRPr lang="en-US" sz="3500" b="1" kern="1200" dirty="0">
            <a:latin typeface="Times New Roman" pitchFamily="18" charset="0"/>
            <a:ea typeface="Verdana" pitchFamily="34" charset="0"/>
            <a:cs typeface="Times New Roman" pitchFamily="18" charset="0"/>
          </a:endParaRPr>
        </a:p>
      </dsp:txBody>
      <dsp:txXfrm>
        <a:off x="39980" y="57453"/>
        <a:ext cx="6602194" cy="7390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7473"/>
          <a:ext cx="6682154" cy="818999"/>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smtClean="0">
              <a:latin typeface="Times New Roman" pitchFamily="18" charset="0"/>
              <a:ea typeface="Verdana" pitchFamily="34" charset="0"/>
              <a:cs typeface="Times New Roman" pitchFamily="18" charset="0"/>
            </a:rPr>
            <a:t>III. HIỆU QUẢ VÀ TÁC ĐỘNG</a:t>
          </a:r>
          <a:endParaRPr lang="en-US" sz="3500" b="1" kern="1200" dirty="0">
            <a:latin typeface="Times New Roman" pitchFamily="18" charset="0"/>
            <a:ea typeface="Verdana" pitchFamily="34" charset="0"/>
            <a:cs typeface="Times New Roman" pitchFamily="18" charset="0"/>
          </a:endParaRPr>
        </a:p>
      </dsp:txBody>
      <dsp:txXfrm>
        <a:off x="39980" y="57453"/>
        <a:ext cx="6602194" cy="7390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51681"/>
          <a:ext cx="6682154" cy="561599"/>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ea typeface="Verdana" pitchFamily="34" charset="0"/>
              <a:cs typeface="Times New Roman" pitchFamily="18" charset="0"/>
            </a:rPr>
            <a:t>XÂY DỰNG TỔ CHỨC ĐẠI DIỆN NÔNG DÂN</a:t>
          </a:r>
          <a:endParaRPr lang="en-US" sz="2400" b="1" kern="1200" dirty="0">
            <a:latin typeface="Times New Roman" pitchFamily="18" charset="0"/>
            <a:ea typeface="Verdana" pitchFamily="34" charset="0"/>
            <a:cs typeface="Times New Roman" pitchFamily="18" charset="0"/>
          </a:endParaRPr>
        </a:p>
      </dsp:txBody>
      <dsp:txXfrm>
        <a:off x="27415" y="179096"/>
        <a:ext cx="6627324" cy="5067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ĐÀO TẠO KỸ THUẬT</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02878"/>
          <a:ext cx="6682154" cy="6552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ea typeface="Verdana" pitchFamily="34" charset="0"/>
              <a:cs typeface="Times New Roman" pitchFamily="18" charset="0"/>
            </a:rPr>
            <a:t>ĐẦU TƯ XÂY DỰNG CƠ SỞ HẠ TẦNG</a:t>
          </a:r>
          <a:endParaRPr lang="en-US" sz="2800" b="1" kern="1200" dirty="0">
            <a:latin typeface="Times New Roman" pitchFamily="18" charset="0"/>
            <a:ea typeface="Verdana" pitchFamily="34" charset="0"/>
            <a:cs typeface="Times New Roman" pitchFamily="18" charset="0"/>
          </a:endParaRPr>
        </a:p>
      </dsp:txBody>
      <dsp:txXfrm>
        <a:off x="31984" y="134862"/>
        <a:ext cx="6618186" cy="5912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66276"/>
          <a:ext cx="6682154" cy="725399"/>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latin typeface="Times New Roman" pitchFamily="18" charset="0"/>
              <a:ea typeface="Verdana" pitchFamily="34" charset="0"/>
              <a:cs typeface="Times New Roman" pitchFamily="18" charset="0"/>
            </a:rPr>
            <a:t>HỖ TRỢ CÁC DỊCH VỤ ĐẦU VÀO</a:t>
          </a:r>
          <a:endParaRPr lang="en-US" sz="3100" b="1" kern="1200" dirty="0">
            <a:latin typeface="Times New Roman" pitchFamily="18" charset="0"/>
            <a:ea typeface="Verdana" pitchFamily="34" charset="0"/>
            <a:cs typeface="Times New Roman" pitchFamily="18" charset="0"/>
          </a:endParaRPr>
        </a:p>
      </dsp:txBody>
      <dsp:txXfrm>
        <a:off x="35411" y="101687"/>
        <a:ext cx="6611332" cy="6545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KẾ HOẠCH TÀI CHÍNH</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02878"/>
          <a:ext cx="6682154" cy="6552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ea typeface="Verdana" pitchFamily="34" charset="0"/>
              <a:cs typeface="Times New Roman" pitchFamily="18" charset="0"/>
            </a:rPr>
            <a:t>KẾ HOẠCH GIÁM SÁT VÀ ĐÁNH GIÁ</a:t>
          </a:r>
          <a:endParaRPr lang="en-US" sz="2800" b="1" kern="1200" dirty="0">
            <a:latin typeface="Times New Roman" pitchFamily="18" charset="0"/>
            <a:ea typeface="Verdana" pitchFamily="34" charset="0"/>
            <a:cs typeface="Times New Roman" pitchFamily="18" charset="0"/>
          </a:endParaRPr>
        </a:p>
      </dsp:txBody>
      <dsp:txXfrm>
        <a:off x="31984" y="134862"/>
        <a:ext cx="6618186" cy="5912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GIÁM SÁT VÀ ĐÁNH GIÁ</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SỞ NÔNG NGHIỆP VÀ PTNT</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I. GIỚI THIỆU VỀ DỰ ÁN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39480"/>
          <a:ext cx="6682154" cy="5850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latin typeface="Times New Roman" pitchFamily="18" charset="0"/>
              <a:ea typeface="Verdana" pitchFamily="34" charset="0"/>
              <a:cs typeface="Times New Roman" pitchFamily="18" charset="0"/>
            </a:rPr>
            <a:t>NGÂN HÀNG NHÀ NƯỚC TỈNH ĐỒNG NAI</a:t>
          </a:r>
          <a:endParaRPr lang="en-US" sz="2500" b="1" kern="1200" dirty="0">
            <a:latin typeface="Times New Roman" pitchFamily="18" charset="0"/>
            <a:ea typeface="Verdana" pitchFamily="34" charset="0"/>
            <a:cs typeface="Times New Roman" pitchFamily="18" charset="0"/>
          </a:endParaRPr>
        </a:p>
      </dsp:txBody>
      <dsp:txXfrm>
        <a:off x="28557" y="168037"/>
        <a:ext cx="6625040" cy="52788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SỞ KẾ HOẠCH VÀ ĐẦU TƯ</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SỞ TÀI CHÍNH</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0"/>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SỞ CÔNG THƯƠNG</a:t>
          </a:r>
          <a:endParaRPr lang="en-US" sz="3700" b="1" kern="1200" dirty="0">
            <a:latin typeface="Times New Roman" pitchFamily="18" charset="0"/>
            <a:ea typeface="Verdana" pitchFamily="34" charset="0"/>
            <a:cs typeface="Times New Roman" pitchFamily="18" charset="0"/>
          </a:endParaRPr>
        </a:p>
      </dsp:txBody>
      <dsp:txXfrm>
        <a:off x="42265" y="42265"/>
        <a:ext cx="6597624" cy="78127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54075"/>
          <a:ext cx="6682154" cy="748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itchFamily="18" charset="0"/>
              <a:ea typeface="Verdana" pitchFamily="34" charset="0"/>
              <a:cs typeface="Times New Roman" pitchFamily="18" charset="0"/>
            </a:rPr>
            <a:t>SỞ KHOA HỌC VÀ CÔNG NGHỆ</a:t>
          </a:r>
          <a:endParaRPr lang="en-US" sz="3200" b="1" kern="1200" dirty="0">
            <a:latin typeface="Times New Roman" pitchFamily="18" charset="0"/>
            <a:ea typeface="Verdana" pitchFamily="34" charset="0"/>
            <a:cs typeface="Times New Roman" pitchFamily="18" charset="0"/>
          </a:endParaRPr>
        </a:p>
      </dsp:txBody>
      <dsp:txXfrm>
        <a:off x="36553" y="90628"/>
        <a:ext cx="6609048" cy="67569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66276"/>
          <a:ext cx="6682154" cy="725399"/>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latin typeface="Times New Roman" pitchFamily="18" charset="0"/>
              <a:ea typeface="Verdana" pitchFamily="34" charset="0"/>
              <a:cs typeface="Times New Roman" pitchFamily="18" charset="0"/>
            </a:rPr>
            <a:t>HỘI NÔNG DÂN TỈNH ĐỒNG NAI</a:t>
          </a:r>
          <a:endParaRPr lang="en-US" sz="3100" b="1" kern="1200" dirty="0">
            <a:latin typeface="Times New Roman" pitchFamily="18" charset="0"/>
            <a:ea typeface="Verdana" pitchFamily="34" charset="0"/>
            <a:cs typeface="Times New Roman" pitchFamily="18" charset="0"/>
          </a:endParaRPr>
        </a:p>
      </dsp:txBody>
      <dsp:txXfrm>
        <a:off x="35411" y="101687"/>
        <a:ext cx="6611332" cy="65457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27280"/>
          <a:ext cx="6682154" cy="6084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dirty="0" smtClean="0">
              <a:solidFill>
                <a:schemeClr val="bg1"/>
              </a:solidFill>
              <a:latin typeface="Times New Roman" pitchFamily="18" charset="0"/>
              <a:ea typeface="Verdana" pitchFamily="34" charset="0"/>
              <a:cs typeface="Times New Roman" pitchFamily="18" charset="0"/>
            </a:rPr>
            <a:t>UBND, Phòng kinh tế/nông nghiệp các huyện </a:t>
          </a:r>
          <a:endParaRPr lang="en-US" sz="2600" b="1" kern="1200" dirty="0">
            <a:solidFill>
              <a:schemeClr val="bg1"/>
            </a:solidFill>
            <a:latin typeface="Times New Roman" pitchFamily="18" charset="0"/>
            <a:ea typeface="Verdana" pitchFamily="34" charset="0"/>
            <a:cs typeface="Times New Roman" pitchFamily="18" charset="0"/>
          </a:endParaRPr>
        </a:p>
      </dsp:txBody>
      <dsp:txXfrm>
        <a:off x="29700" y="156980"/>
        <a:ext cx="6622754" cy="5490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27280"/>
          <a:ext cx="6682154" cy="6084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dirty="0" smtClean="0">
              <a:solidFill>
                <a:schemeClr val="bg1"/>
              </a:solidFill>
              <a:latin typeface="Times New Roman" pitchFamily="18" charset="0"/>
              <a:ea typeface="Verdana" pitchFamily="34" charset="0"/>
              <a:cs typeface="Times New Roman" pitchFamily="18" charset="0"/>
            </a:rPr>
            <a:t>UBND, Phòng kinh tế/nông nghiệp các huyện </a:t>
          </a:r>
          <a:endParaRPr lang="en-US" sz="2600" b="1" kern="1200" dirty="0">
            <a:latin typeface="Times New Roman" pitchFamily="18" charset="0"/>
            <a:ea typeface="Verdana" pitchFamily="34" charset="0"/>
            <a:cs typeface="Times New Roman" pitchFamily="18" charset="0"/>
          </a:endParaRPr>
        </a:p>
      </dsp:txBody>
      <dsp:txXfrm>
        <a:off x="29700" y="156980"/>
        <a:ext cx="6622754" cy="549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61833"/>
          <a:ext cx="6682154" cy="6552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latin typeface="Times New Roman" pitchFamily="18" charset="0"/>
              <a:ea typeface="Verdana" pitchFamily="34" charset="0"/>
              <a:cs typeface="Times New Roman" pitchFamily="18" charset="0"/>
            </a:rPr>
            <a:t>CĂN CỨ PHÁP LÝ XÂY DỰNG DỰ ÁN</a:t>
          </a:r>
          <a:endParaRPr lang="en-US" sz="2800" b="1" kern="1200" dirty="0">
            <a:solidFill>
              <a:schemeClr val="bg1"/>
            </a:solidFill>
            <a:latin typeface="Times New Roman" pitchFamily="18" charset="0"/>
            <a:ea typeface="Verdana" pitchFamily="34" charset="0"/>
            <a:cs typeface="Times New Roman" pitchFamily="18" charset="0"/>
          </a:endParaRPr>
        </a:p>
      </dsp:txBody>
      <dsp:txXfrm>
        <a:off x="31984" y="193817"/>
        <a:ext cx="6618186" cy="591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161833"/>
          <a:ext cx="6682154" cy="6552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latin typeface="Times New Roman" pitchFamily="18" charset="0"/>
              <a:ea typeface="Verdana" pitchFamily="34" charset="0"/>
              <a:cs typeface="Times New Roman" pitchFamily="18" charset="0"/>
            </a:rPr>
            <a:t>CĂN CỨ PHÁP LÝ XÂY DỰNG DỰ ÁN</a:t>
          </a:r>
          <a:endParaRPr lang="en-US" sz="2800" b="1" kern="1200" dirty="0">
            <a:solidFill>
              <a:schemeClr val="bg1"/>
            </a:solidFill>
            <a:latin typeface="Times New Roman" pitchFamily="18" charset="0"/>
            <a:ea typeface="Verdana" pitchFamily="34" charset="0"/>
            <a:cs typeface="Times New Roman" pitchFamily="18" charset="0"/>
          </a:endParaRPr>
        </a:p>
      </dsp:txBody>
      <dsp:txXfrm>
        <a:off x="31984" y="193817"/>
        <a:ext cx="6618186" cy="591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MỤC TIÊU CỦA DỰ ÁN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MỤC TIÊU CỦA DỰ ÁN</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QUY MÔ VÀ ĐỊA ĐIỂM:</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40A7B-3286-4A7D-8398-20095425168D}">
      <dsp:nvSpPr>
        <dsp:cNvPr id="0" name=""/>
        <dsp:cNvSpPr/>
      </dsp:nvSpPr>
      <dsp:spPr>
        <a:xfrm>
          <a:off x="0" y="23199"/>
          <a:ext cx="6682154" cy="865800"/>
        </a:xfrm>
        <a:prstGeom prst="roundRect">
          <a:avLst/>
        </a:prstGeom>
        <a:solidFill>
          <a:srgbClr val="351C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latin typeface="Times New Roman" pitchFamily="18" charset="0"/>
              <a:ea typeface="Verdana" pitchFamily="34" charset="0"/>
              <a:cs typeface="Times New Roman" pitchFamily="18" charset="0"/>
            </a:rPr>
            <a:t>QUY MÔ VÀ ĐỊA ĐIỂM</a:t>
          </a:r>
          <a:endParaRPr lang="en-US" sz="3700" b="1" kern="1200" dirty="0">
            <a:latin typeface="Times New Roman" pitchFamily="18" charset="0"/>
            <a:ea typeface="Verdana" pitchFamily="34" charset="0"/>
            <a:cs typeface="Times New Roman" pitchFamily="18" charset="0"/>
          </a:endParaRPr>
        </a:p>
      </dsp:txBody>
      <dsp:txXfrm>
        <a:off x="42265" y="65464"/>
        <a:ext cx="6597624"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FEF80-060B-47B9-8463-C2AA3CA0D841}"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88EFB-3FE0-4508-944D-B3F73A283D40}" type="slidenum">
              <a:rPr lang="en-US" smtClean="0"/>
              <a:t>‹#›</a:t>
            </a:fld>
            <a:endParaRPr lang="en-US"/>
          </a:p>
        </p:txBody>
      </p:sp>
    </p:spTree>
    <p:extLst>
      <p:ext uri="{BB962C8B-B14F-4D97-AF65-F5344CB8AC3E}">
        <p14:creationId xmlns:p14="http://schemas.microsoft.com/office/powerpoint/2010/main" val="105515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67146C5B-E0F4-46A8-BA74-FC53CDBA27D5}" type="slidenum">
              <a:rPr lang="en-US" sz="1300" smtClean="0"/>
              <a:pPr eaLnBrk="1" hangingPunct="1"/>
              <a:t>1</a:t>
            </a:fld>
            <a:endParaRPr lang="en-US" sz="1300" smtClean="0"/>
          </a:p>
        </p:txBody>
      </p:sp>
    </p:spTree>
    <p:extLst>
      <p:ext uri="{BB962C8B-B14F-4D97-AF65-F5344CB8AC3E}">
        <p14:creationId xmlns:p14="http://schemas.microsoft.com/office/powerpoint/2010/main" val="301050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10</a:t>
            </a:fld>
            <a:endParaRPr lang="en-US" sz="1300"/>
          </a:p>
        </p:txBody>
      </p:sp>
    </p:spTree>
    <p:extLst>
      <p:ext uri="{BB962C8B-B14F-4D97-AF65-F5344CB8AC3E}">
        <p14:creationId xmlns:p14="http://schemas.microsoft.com/office/powerpoint/2010/main" val="206728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11</a:t>
            </a:fld>
            <a:endParaRPr lang="en-US" sz="1300"/>
          </a:p>
        </p:txBody>
      </p:sp>
    </p:spTree>
    <p:extLst>
      <p:ext uri="{BB962C8B-B14F-4D97-AF65-F5344CB8AC3E}">
        <p14:creationId xmlns:p14="http://schemas.microsoft.com/office/powerpoint/2010/main" val="88640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12</a:t>
            </a:fld>
            <a:endParaRPr lang="en-US" sz="1300" smtClean="0"/>
          </a:p>
        </p:txBody>
      </p:sp>
    </p:spTree>
    <p:extLst>
      <p:ext uri="{BB962C8B-B14F-4D97-AF65-F5344CB8AC3E}">
        <p14:creationId xmlns:p14="http://schemas.microsoft.com/office/powerpoint/2010/main" val="119160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13</a:t>
            </a:fld>
            <a:endParaRPr lang="en-US" sz="1300">
              <a:solidFill>
                <a:prstClr val="black"/>
              </a:solidFill>
            </a:endParaRPr>
          </a:p>
        </p:txBody>
      </p:sp>
    </p:spTree>
    <p:extLst>
      <p:ext uri="{BB962C8B-B14F-4D97-AF65-F5344CB8AC3E}">
        <p14:creationId xmlns:p14="http://schemas.microsoft.com/office/powerpoint/2010/main" val="297771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14</a:t>
            </a:fld>
            <a:endParaRPr lang="en-US" sz="1300">
              <a:solidFill>
                <a:prstClr val="black"/>
              </a:solidFill>
            </a:endParaRPr>
          </a:p>
        </p:txBody>
      </p:sp>
    </p:spTree>
    <p:extLst>
      <p:ext uri="{BB962C8B-B14F-4D97-AF65-F5344CB8AC3E}">
        <p14:creationId xmlns:p14="http://schemas.microsoft.com/office/powerpoint/2010/main" val="124174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15</a:t>
            </a:fld>
            <a:endParaRPr lang="en-US" sz="1300">
              <a:solidFill>
                <a:prstClr val="black"/>
              </a:solidFill>
            </a:endParaRPr>
          </a:p>
        </p:txBody>
      </p:sp>
    </p:spTree>
    <p:extLst>
      <p:ext uri="{BB962C8B-B14F-4D97-AF65-F5344CB8AC3E}">
        <p14:creationId xmlns:p14="http://schemas.microsoft.com/office/powerpoint/2010/main" val="905390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16</a:t>
            </a:fld>
            <a:endParaRPr lang="en-US" sz="1300"/>
          </a:p>
        </p:txBody>
      </p:sp>
    </p:spTree>
    <p:extLst>
      <p:ext uri="{BB962C8B-B14F-4D97-AF65-F5344CB8AC3E}">
        <p14:creationId xmlns:p14="http://schemas.microsoft.com/office/powerpoint/2010/main" val="324419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17</a:t>
            </a:fld>
            <a:endParaRPr lang="en-US" sz="1300"/>
          </a:p>
        </p:txBody>
      </p:sp>
    </p:spTree>
    <p:extLst>
      <p:ext uri="{BB962C8B-B14F-4D97-AF65-F5344CB8AC3E}">
        <p14:creationId xmlns:p14="http://schemas.microsoft.com/office/powerpoint/2010/main" val="180053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18</a:t>
            </a:fld>
            <a:endParaRPr lang="en-US" sz="1300">
              <a:solidFill>
                <a:prstClr val="black"/>
              </a:solidFill>
            </a:endParaRPr>
          </a:p>
        </p:txBody>
      </p:sp>
    </p:spTree>
    <p:extLst>
      <p:ext uri="{BB962C8B-B14F-4D97-AF65-F5344CB8AC3E}">
        <p14:creationId xmlns:p14="http://schemas.microsoft.com/office/powerpoint/2010/main" val="2655662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19</a:t>
            </a:fld>
            <a:endParaRPr lang="en-US" sz="1300"/>
          </a:p>
        </p:txBody>
      </p:sp>
    </p:spTree>
    <p:extLst>
      <p:ext uri="{BB962C8B-B14F-4D97-AF65-F5344CB8AC3E}">
        <p14:creationId xmlns:p14="http://schemas.microsoft.com/office/powerpoint/2010/main" val="140366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2</a:t>
            </a:fld>
            <a:endParaRPr lang="en-US" sz="1300" smtClean="0"/>
          </a:p>
        </p:txBody>
      </p:sp>
    </p:spTree>
    <p:extLst>
      <p:ext uri="{BB962C8B-B14F-4D97-AF65-F5344CB8AC3E}">
        <p14:creationId xmlns:p14="http://schemas.microsoft.com/office/powerpoint/2010/main" val="13961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20</a:t>
            </a:fld>
            <a:endParaRPr lang="en-US" sz="1300"/>
          </a:p>
        </p:txBody>
      </p:sp>
    </p:spTree>
    <p:extLst>
      <p:ext uri="{BB962C8B-B14F-4D97-AF65-F5344CB8AC3E}">
        <p14:creationId xmlns:p14="http://schemas.microsoft.com/office/powerpoint/2010/main" val="90581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21</a:t>
            </a:fld>
            <a:endParaRPr lang="en-US" sz="1300"/>
          </a:p>
        </p:txBody>
      </p:sp>
    </p:spTree>
    <p:extLst>
      <p:ext uri="{BB962C8B-B14F-4D97-AF65-F5344CB8AC3E}">
        <p14:creationId xmlns:p14="http://schemas.microsoft.com/office/powerpoint/2010/main" val="321967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22</a:t>
            </a:fld>
            <a:endParaRPr lang="en-US" sz="1300"/>
          </a:p>
        </p:txBody>
      </p:sp>
    </p:spTree>
    <p:extLst>
      <p:ext uri="{BB962C8B-B14F-4D97-AF65-F5344CB8AC3E}">
        <p14:creationId xmlns:p14="http://schemas.microsoft.com/office/powerpoint/2010/main" val="91117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23</a:t>
            </a:fld>
            <a:endParaRPr lang="en-US" sz="1300" smtClean="0"/>
          </a:p>
        </p:txBody>
      </p:sp>
    </p:spTree>
    <p:extLst>
      <p:ext uri="{BB962C8B-B14F-4D97-AF65-F5344CB8AC3E}">
        <p14:creationId xmlns:p14="http://schemas.microsoft.com/office/powerpoint/2010/main" val="3771542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24</a:t>
            </a:fld>
            <a:endParaRPr lang="en-US" sz="1300"/>
          </a:p>
        </p:txBody>
      </p:sp>
    </p:spTree>
    <p:extLst>
      <p:ext uri="{BB962C8B-B14F-4D97-AF65-F5344CB8AC3E}">
        <p14:creationId xmlns:p14="http://schemas.microsoft.com/office/powerpoint/2010/main" val="1803686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25</a:t>
            </a:fld>
            <a:endParaRPr lang="en-US" sz="1300"/>
          </a:p>
        </p:txBody>
      </p:sp>
    </p:spTree>
    <p:extLst>
      <p:ext uri="{BB962C8B-B14F-4D97-AF65-F5344CB8AC3E}">
        <p14:creationId xmlns:p14="http://schemas.microsoft.com/office/powerpoint/2010/main" val="1225780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26</a:t>
            </a:fld>
            <a:endParaRPr lang="en-US" sz="1300" smtClean="0"/>
          </a:p>
        </p:txBody>
      </p:sp>
    </p:spTree>
    <p:extLst>
      <p:ext uri="{BB962C8B-B14F-4D97-AF65-F5344CB8AC3E}">
        <p14:creationId xmlns:p14="http://schemas.microsoft.com/office/powerpoint/2010/main" val="138498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27</a:t>
            </a:fld>
            <a:endParaRPr lang="en-US" sz="1300"/>
          </a:p>
        </p:txBody>
      </p:sp>
    </p:spTree>
    <p:extLst>
      <p:ext uri="{BB962C8B-B14F-4D97-AF65-F5344CB8AC3E}">
        <p14:creationId xmlns:p14="http://schemas.microsoft.com/office/powerpoint/2010/main" val="1085402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28</a:t>
            </a:fld>
            <a:endParaRPr lang="en-US" sz="1300"/>
          </a:p>
        </p:txBody>
      </p:sp>
    </p:spTree>
    <p:extLst>
      <p:ext uri="{BB962C8B-B14F-4D97-AF65-F5344CB8AC3E}">
        <p14:creationId xmlns:p14="http://schemas.microsoft.com/office/powerpoint/2010/main" val="2817460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29</a:t>
            </a:fld>
            <a:endParaRPr lang="en-US" sz="1300"/>
          </a:p>
        </p:txBody>
      </p:sp>
    </p:spTree>
    <p:extLst>
      <p:ext uri="{BB962C8B-B14F-4D97-AF65-F5344CB8AC3E}">
        <p14:creationId xmlns:p14="http://schemas.microsoft.com/office/powerpoint/2010/main" val="362244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a:t>
            </a:fld>
            <a:endParaRPr lang="en-US" sz="1300"/>
          </a:p>
        </p:txBody>
      </p:sp>
    </p:spTree>
    <p:extLst>
      <p:ext uri="{BB962C8B-B14F-4D97-AF65-F5344CB8AC3E}">
        <p14:creationId xmlns:p14="http://schemas.microsoft.com/office/powerpoint/2010/main" val="4041386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30</a:t>
            </a:fld>
            <a:endParaRPr lang="en-US" sz="1300"/>
          </a:p>
        </p:txBody>
      </p:sp>
    </p:spTree>
    <p:extLst>
      <p:ext uri="{BB962C8B-B14F-4D97-AF65-F5344CB8AC3E}">
        <p14:creationId xmlns:p14="http://schemas.microsoft.com/office/powerpoint/2010/main" val="1962299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31</a:t>
            </a:fld>
            <a:endParaRPr lang="en-US" sz="1300"/>
          </a:p>
        </p:txBody>
      </p:sp>
    </p:spTree>
    <p:extLst>
      <p:ext uri="{BB962C8B-B14F-4D97-AF65-F5344CB8AC3E}">
        <p14:creationId xmlns:p14="http://schemas.microsoft.com/office/powerpoint/2010/main" val="4197464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32</a:t>
            </a:fld>
            <a:endParaRPr lang="en-US" sz="1300"/>
          </a:p>
        </p:txBody>
      </p:sp>
    </p:spTree>
    <p:extLst>
      <p:ext uri="{BB962C8B-B14F-4D97-AF65-F5344CB8AC3E}">
        <p14:creationId xmlns:p14="http://schemas.microsoft.com/office/powerpoint/2010/main" val="4265270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33</a:t>
            </a:fld>
            <a:endParaRPr lang="en-US" sz="1300"/>
          </a:p>
        </p:txBody>
      </p:sp>
    </p:spTree>
    <p:extLst>
      <p:ext uri="{BB962C8B-B14F-4D97-AF65-F5344CB8AC3E}">
        <p14:creationId xmlns:p14="http://schemas.microsoft.com/office/powerpoint/2010/main" val="3569754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34</a:t>
            </a:fld>
            <a:endParaRPr lang="en-US" sz="1300" smtClean="0"/>
          </a:p>
        </p:txBody>
      </p:sp>
    </p:spTree>
    <p:extLst>
      <p:ext uri="{BB962C8B-B14F-4D97-AF65-F5344CB8AC3E}">
        <p14:creationId xmlns:p14="http://schemas.microsoft.com/office/powerpoint/2010/main" val="1031293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35</a:t>
            </a:fld>
            <a:endParaRPr lang="en-US" sz="1300"/>
          </a:p>
        </p:txBody>
      </p:sp>
    </p:spTree>
    <p:extLst>
      <p:ext uri="{BB962C8B-B14F-4D97-AF65-F5344CB8AC3E}">
        <p14:creationId xmlns:p14="http://schemas.microsoft.com/office/powerpoint/2010/main" val="3830321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36</a:t>
            </a:fld>
            <a:endParaRPr lang="en-US" sz="1300"/>
          </a:p>
        </p:txBody>
      </p:sp>
    </p:spTree>
    <p:extLst>
      <p:ext uri="{BB962C8B-B14F-4D97-AF65-F5344CB8AC3E}">
        <p14:creationId xmlns:p14="http://schemas.microsoft.com/office/powerpoint/2010/main" val="937557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37</a:t>
            </a:fld>
            <a:endParaRPr lang="en-US" sz="1300"/>
          </a:p>
        </p:txBody>
      </p:sp>
    </p:spTree>
    <p:extLst>
      <p:ext uri="{BB962C8B-B14F-4D97-AF65-F5344CB8AC3E}">
        <p14:creationId xmlns:p14="http://schemas.microsoft.com/office/powerpoint/2010/main" val="3303169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38</a:t>
            </a:fld>
            <a:endParaRPr lang="en-US" sz="1300"/>
          </a:p>
        </p:txBody>
      </p:sp>
    </p:spTree>
    <p:extLst>
      <p:ext uri="{BB962C8B-B14F-4D97-AF65-F5344CB8AC3E}">
        <p14:creationId xmlns:p14="http://schemas.microsoft.com/office/powerpoint/2010/main" val="1066223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39</a:t>
            </a:fld>
            <a:endParaRPr lang="en-US" sz="1300"/>
          </a:p>
        </p:txBody>
      </p:sp>
    </p:spTree>
    <p:extLst>
      <p:ext uri="{BB962C8B-B14F-4D97-AF65-F5344CB8AC3E}">
        <p14:creationId xmlns:p14="http://schemas.microsoft.com/office/powerpoint/2010/main" val="314146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4</a:t>
            </a:fld>
            <a:endParaRPr lang="en-US" sz="1300"/>
          </a:p>
        </p:txBody>
      </p:sp>
    </p:spTree>
    <p:extLst>
      <p:ext uri="{BB962C8B-B14F-4D97-AF65-F5344CB8AC3E}">
        <p14:creationId xmlns:p14="http://schemas.microsoft.com/office/powerpoint/2010/main" val="1281911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40</a:t>
            </a:fld>
            <a:endParaRPr lang="en-US" sz="1300"/>
          </a:p>
        </p:txBody>
      </p:sp>
    </p:spTree>
    <p:extLst>
      <p:ext uri="{BB962C8B-B14F-4D97-AF65-F5344CB8AC3E}">
        <p14:creationId xmlns:p14="http://schemas.microsoft.com/office/powerpoint/2010/main" val="3385312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41</a:t>
            </a:fld>
            <a:endParaRPr lang="en-US" sz="1300"/>
          </a:p>
        </p:txBody>
      </p:sp>
    </p:spTree>
    <p:extLst>
      <p:ext uri="{BB962C8B-B14F-4D97-AF65-F5344CB8AC3E}">
        <p14:creationId xmlns:p14="http://schemas.microsoft.com/office/powerpoint/2010/main" val="1112132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42</a:t>
            </a:fld>
            <a:endParaRPr lang="en-US" sz="1300"/>
          </a:p>
        </p:txBody>
      </p:sp>
    </p:spTree>
    <p:extLst>
      <p:ext uri="{BB962C8B-B14F-4D97-AF65-F5344CB8AC3E}">
        <p14:creationId xmlns:p14="http://schemas.microsoft.com/office/powerpoint/2010/main" val="1968866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43</a:t>
            </a:fld>
            <a:endParaRPr lang="en-US" sz="1300"/>
          </a:p>
        </p:txBody>
      </p:sp>
    </p:spTree>
    <p:extLst>
      <p:ext uri="{BB962C8B-B14F-4D97-AF65-F5344CB8AC3E}">
        <p14:creationId xmlns:p14="http://schemas.microsoft.com/office/powerpoint/2010/main" val="2367302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44</a:t>
            </a:fld>
            <a:endParaRPr lang="en-US" sz="1300" smtClean="0"/>
          </a:p>
        </p:txBody>
      </p:sp>
    </p:spTree>
    <p:extLst>
      <p:ext uri="{BB962C8B-B14F-4D97-AF65-F5344CB8AC3E}">
        <p14:creationId xmlns:p14="http://schemas.microsoft.com/office/powerpoint/2010/main" val="1385417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45</a:t>
            </a:fld>
            <a:endParaRPr lang="en-US" sz="1300"/>
          </a:p>
        </p:txBody>
      </p:sp>
    </p:spTree>
    <p:extLst>
      <p:ext uri="{BB962C8B-B14F-4D97-AF65-F5344CB8AC3E}">
        <p14:creationId xmlns:p14="http://schemas.microsoft.com/office/powerpoint/2010/main" val="3001540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600">
                <a:solidFill>
                  <a:schemeClr val="tx1"/>
                </a:solidFill>
                <a:latin typeface="VNI-Times" pitchFamily="2" charset="0"/>
              </a:defRPr>
            </a:lvl1pPr>
            <a:lvl2pPr marL="742950" indent="-285750" defTabSz="957263" eaLnBrk="0" hangingPunct="0">
              <a:defRPr sz="1600">
                <a:solidFill>
                  <a:schemeClr val="tx1"/>
                </a:solidFill>
                <a:latin typeface="VNI-Times" pitchFamily="2" charset="0"/>
              </a:defRPr>
            </a:lvl2pPr>
            <a:lvl3pPr marL="1143000" indent="-228600" defTabSz="957263" eaLnBrk="0" hangingPunct="0">
              <a:defRPr sz="1600">
                <a:solidFill>
                  <a:schemeClr val="tx1"/>
                </a:solidFill>
                <a:latin typeface="VNI-Times" pitchFamily="2" charset="0"/>
              </a:defRPr>
            </a:lvl3pPr>
            <a:lvl4pPr marL="1600200" indent="-228600" defTabSz="957263" eaLnBrk="0" hangingPunct="0">
              <a:defRPr sz="1600">
                <a:solidFill>
                  <a:schemeClr val="tx1"/>
                </a:solidFill>
                <a:latin typeface="VNI-Times" pitchFamily="2" charset="0"/>
              </a:defRPr>
            </a:lvl4pPr>
            <a:lvl5pPr marL="2057400" indent="-228600" defTabSz="957263" eaLnBrk="0" hangingPunct="0">
              <a:defRPr sz="1600">
                <a:solidFill>
                  <a:schemeClr val="tx1"/>
                </a:solidFill>
                <a:latin typeface="VNI-Times" pitchFamily="2" charset="0"/>
              </a:defRPr>
            </a:lvl5pPr>
            <a:lvl6pPr marL="2514600" indent="-228600" defTabSz="957263" eaLnBrk="0" fontAlgn="base" hangingPunct="0">
              <a:spcBef>
                <a:spcPct val="0"/>
              </a:spcBef>
              <a:spcAft>
                <a:spcPct val="0"/>
              </a:spcAft>
              <a:defRPr sz="1600">
                <a:solidFill>
                  <a:schemeClr val="tx1"/>
                </a:solidFill>
                <a:latin typeface="VNI-Times" pitchFamily="2" charset="0"/>
              </a:defRPr>
            </a:lvl6pPr>
            <a:lvl7pPr marL="2971800" indent="-228600" defTabSz="957263" eaLnBrk="0" fontAlgn="base" hangingPunct="0">
              <a:spcBef>
                <a:spcPct val="0"/>
              </a:spcBef>
              <a:spcAft>
                <a:spcPct val="0"/>
              </a:spcAft>
              <a:defRPr sz="1600">
                <a:solidFill>
                  <a:schemeClr val="tx1"/>
                </a:solidFill>
                <a:latin typeface="VNI-Times" pitchFamily="2" charset="0"/>
              </a:defRPr>
            </a:lvl7pPr>
            <a:lvl8pPr marL="3429000" indent="-228600" defTabSz="957263" eaLnBrk="0" fontAlgn="base" hangingPunct="0">
              <a:spcBef>
                <a:spcPct val="0"/>
              </a:spcBef>
              <a:spcAft>
                <a:spcPct val="0"/>
              </a:spcAft>
              <a:defRPr sz="1600">
                <a:solidFill>
                  <a:schemeClr val="tx1"/>
                </a:solidFill>
                <a:latin typeface="VNI-Times" pitchFamily="2" charset="0"/>
              </a:defRPr>
            </a:lvl8pPr>
            <a:lvl9pPr marL="3886200" indent="-228600" defTabSz="957263" eaLnBrk="0" fontAlgn="base" hangingPunct="0">
              <a:spcBef>
                <a:spcPct val="0"/>
              </a:spcBef>
              <a:spcAft>
                <a:spcPct val="0"/>
              </a:spcAft>
              <a:defRPr sz="1600">
                <a:solidFill>
                  <a:schemeClr val="tx1"/>
                </a:solidFill>
                <a:latin typeface="VNI-Times" pitchFamily="2" charset="0"/>
              </a:defRPr>
            </a:lvl9pPr>
          </a:lstStyle>
          <a:p>
            <a:pPr eaLnBrk="1" hangingPunct="1"/>
            <a:fld id="{CA264B57-9D84-4B9D-A53F-7919C3CEFCF3}" type="slidenum">
              <a:rPr lang="en-US" sz="1300" smtClean="0"/>
              <a:pPr eaLnBrk="1" hangingPunct="1"/>
              <a:t>46</a:t>
            </a:fld>
            <a:endParaRPr lang="en-US" sz="1300" smtClean="0"/>
          </a:p>
        </p:txBody>
      </p:sp>
    </p:spTree>
    <p:extLst>
      <p:ext uri="{BB962C8B-B14F-4D97-AF65-F5344CB8AC3E}">
        <p14:creationId xmlns:p14="http://schemas.microsoft.com/office/powerpoint/2010/main" val="2162920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47</a:t>
            </a:fld>
            <a:endParaRPr lang="en-US" sz="1300"/>
          </a:p>
        </p:txBody>
      </p:sp>
    </p:spTree>
    <p:extLst>
      <p:ext uri="{BB962C8B-B14F-4D97-AF65-F5344CB8AC3E}">
        <p14:creationId xmlns:p14="http://schemas.microsoft.com/office/powerpoint/2010/main" val="2655785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48</a:t>
            </a:fld>
            <a:endParaRPr lang="en-US" sz="1300"/>
          </a:p>
        </p:txBody>
      </p:sp>
    </p:spTree>
    <p:extLst>
      <p:ext uri="{BB962C8B-B14F-4D97-AF65-F5344CB8AC3E}">
        <p14:creationId xmlns:p14="http://schemas.microsoft.com/office/powerpoint/2010/main" val="2179417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49</a:t>
            </a:fld>
            <a:endParaRPr lang="en-US" sz="1300"/>
          </a:p>
        </p:txBody>
      </p:sp>
    </p:spTree>
    <p:extLst>
      <p:ext uri="{BB962C8B-B14F-4D97-AF65-F5344CB8AC3E}">
        <p14:creationId xmlns:p14="http://schemas.microsoft.com/office/powerpoint/2010/main" val="302238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5</a:t>
            </a:fld>
            <a:endParaRPr lang="en-US" sz="1300"/>
          </a:p>
        </p:txBody>
      </p:sp>
    </p:spTree>
    <p:extLst>
      <p:ext uri="{BB962C8B-B14F-4D97-AF65-F5344CB8AC3E}">
        <p14:creationId xmlns:p14="http://schemas.microsoft.com/office/powerpoint/2010/main" val="3746688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50</a:t>
            </a:fld>
            <a:endParaRPr lang="en-US" sz="1300"/>
          </a:p>
        </p:txBody>
      </p:sp>
    </p:spTree>
    <p:extLst>
      <p:ext uri="{BB962C8B-B14F-4D97-AF65-F5344CB8AC3E}">
        <p14:creationId xmlns:p14="http://schemas.microsoft.com/office/powerpoint/2010/main" val="4074630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51</a:t>
            </a:fld>
            <a:endParaRPr lang="en-US" sz="1300"/>
          </a:p>
        </p:txBody>
      </p:sp>
    </p:spTree>
    <p:extLst>
      <p:ext uri="{BB962C8B-B14F-4D97-AF65-F5344CB8AC3E}">
        <p14:creationId xmlns:p14="http://schemas.microsoft.com/office/powerpoint/2010/main" val="4180897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1413" y="684213"/>
            <a:ext cx="4575175" cy="3432175"/>
          </a:xfrm>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1FAD11F0-E5CB-4190-BA45-E04670EA7FDB}" type="slidenum">
              <a:rPr lang="en-US" sz="1300"/>
              <a:pPr algn="r" eaLnBrk="1" hangingPunct="1"/>
              <a:t>52</a:t>
            </a:fld>
            <a:endParaRPr lang="en-US" sz="1300"/>
          </a:p>
        </p:txBody>
      </p:sp>
    </p:spTree>
    <p:extLst>
      <p:ext uri="{BB962C8B-B14F-4D97-AF65-F5344CB8AC3E}">
        <p14:creationId xmlns:p14="http://schemas.microsoft.com/office/powerpoint/2010/main" val="124615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6</a:t>
            </a:fld>
            <a:endParaRPr lang="en-US" sz="1300">
              <a:solidFill>
                <a:prstClr val="black"/>
              </a:solidFill>
            </a:endParaRPr>
          </a:p>
        </p:txBody>
      </p:sp>
    </p:spTree>
    <p:extLst>
      <p:ext uri="{BB962C8B-B14F-4D97-AF65-F5344CB8AC3E}">
        <p14:creationId xmlns:p14="http://schemas.microsoft.com/office/powerpoint/2010/main" val="213153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7</a:t>
            </a:fld>
            <a:endParaRPr lang="en-US" sz="1300">
              <a:solidFill>
                <a:prstClr val="black"/>
              </a:solidFill>
            </a:endParaRPr>
          </a:p>
        </p:txBody>
      </p:sp>
    </p:spTree>
    <p:extLst>
      <p:ext uri="{BB962C8B-B14F-4D97-AF65-F5344CB8AC3E}">
        <p14:creationId xmlns:p14="http://schemas.microsoft.com/office/powerpoint/2010/main" val="205377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pPr algn="r" eaLnBrk="1" hangingPunct="1"/>
              <a:t>8</a:t>
            </a:fld>
            <a:endParaRPr lang="en-US" sz="1300"/>
          </a:p>
        </p:txBody>
      </p:sp>
    </p:spTree>
    <p:extLst>
      <p:ext uri="{BB962C8B-B14F-4D97-AF65-F5344CB8AC3E}">
        <p14:creationId xmlns:p14="http://schemas.microsoft.com/office/powerpoint/2010/main" val="105752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1413" y="684213"/>
            <a:ext cx="4575175" cy="3432175"/>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txBox="1">
            <a:spLocks noGrp="1"/>
          </p:cNvSpPr>
          <p:nvPr/>
        </p:nvSpPr>
        <p:spPr bwMode="auto">
          <a:xfrm>
            <a:off x="3884245" y="8684588"/>
            <a:ext cx="2972669" cy="4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13" tIns="47807" rIns="95613" bIns="47807" anchor="b"/>
          <a:lstStyle>
            <a:lvl1pPr defTabSz="955675" eaLnBrk="0" hangingPunct="0">
              <a:defRPr sz="1600">
                <a:solidFill>
                  <a:schemeClr val="tx1"/>
                </a:solidFill>
                <a:latin typeface="VNI-Times" pitchFamily="2" charset="0"/>
              </a:defRPr>
            </a:lvl1pPr>
            <a:lvl2pPr marL="742950" indent="-285750" defTabSz="955675" eaLnBrk="0" hangingPunct="0">
              <a:defRPr sz="1600">
                <a:solidFill>
                  <a:schemeClr val="tx1"/>
                </a:solidFill>
                <a:latin typeface="VNI-Times" pitchFamily="2" charset="0"/>
              </a:defRPr>
            </a:lvl2pPr>
            <a:lvl3pPr marL="1143000" indent="-228600" defTabSz="955675" eaLnBrk="0" hangingPunct="0">
              <a:defRPr sz="1600">
                <a:solidFill>
                  <a:schemeClr val="tx1"/>
                </a:solidFill>
                <a:latin typeface="VNI-Times" pitchFamily="2" charset="0"/>
              </a:defRPr>
            </a:lvl3pPr>
            <a:lvl4pPr marL="1600200" indent="-228600" defTabSz="955675" eaLnBrk="0" hangingPunct="0">
              <a:defRPr sz="1600">
                <a:solidFill>
                  <a:schemeClr val="tx1"/>
                </a:solidFill>
                <a:latin typeface="VNI-Times" pitchFamily="2" charset="0"/>
              </a:defRPr>
            </a:lvl4pPr>
            <a:lvl5pPr marL="2057400" indent="-228600" defTabSz="955675" eaLnBrk="0" hangingPunct="0">
              <a:defRPr sz="1600">
                <a:solidFill>
                  <a:schemeClr val="tx1"/>
                </a:solidFill>
                <a:latin typeface="VNI-Times" pitchFamily="2" charset="0"/>
              </a:defRPr>
            </a:lvl5pPr>
            <a:lvl6pPr marL="2514600" indent="-228600" defTabSz="955675" eaLnBrk="0" fontAlgn="base" hangingPunct="0">
              <a:spcBef>
                <a:spcPct val="0"/>
              </a:spcBef>
              <a:spcAft>
                <a:spcPct val="0"/>
              </a:spcAft>
              <a:defRPr sz="1600">
                <a:solidFill>
                  <a:schemeClr val="tx1"/>
                </a:solidFill>
                <a:latin typeface="VNI-Times" pitchFamily="2" charset="0"/>
              </a:defRPr>
            </a:lvl6pPr>
            <a:lvl7pPr marL="2971800" indent="-228600" defTabSz="955675" eaLnBrk="0" fontAlgn="base" hangingPunct="0">
              <a:spcBef>
                <a:spcPct val="0"/>
              </a:spcBef>
              <a:spcAft>
                <a:spcPct val="0"/>
              </a:spcAft>
              <a:defRPr sz="1600">
                <a:solidFill>
                  <a:schemeClr val="tx1"/>
                </a:solidFill>
                <a:latin typeface="VNI-Times" pitchFamily="2" charset="0"/>
              </a:defRPr>
            </a:lvl7pPr>
            <a:lvl8pPr marL="3429000" indent="-228600" defTabSz="955675" eaLnBrk="0" fontAlgn="base" hangingPunct="0">
              <a:spcBef>
                <a:spcPct val="0"/>
              </a:spcBef>
              <a:spcAft>
                <a:spcPct val="0"/>
              </a:spcAft>
              <a:defRPr sz="1600">
                <a:solidFill>
                  <a:schemeClr val="tx1"/>
                </a:solidFill>
                <a:latin typeface="VNI-Times" pitchFamily="2" charset="0"/>
              </a:defRPr>
            </a:lvl8pPr>
            <a:lvl9pPr marL="3886200" indent="-228600" defTabSz="955675" eaLnBrk="0" fontAlgn="base" hangingPunct="0">
              <a:spcBef>
                <a:spcPct val="0"/>
              </a:spcBef>
              <a:spcAft>
                <a:spcPct val="0"/>
              </a:spcAft>
              <a:defRPr sz="1600">
                <a:solidFill>
                  <a:schemeClr val="tx1"/>
                </a:solidFill>
                <a:latin typeface="VNI-Times" pitchFamily="2" charset="0"/>
              </a:defRPr>
            </a:lvl9pPr>
          </a:lstStyle>
          <a:p>
            <a:pPr algn="r" eaLnBrk="1" hangingPunct="1"/>
            <a:fld id="{2422B6C3-1F3A-4E60-9A46-137A647F12AA}" type="slidenum">
              <a:rPr lang="en-US" sz="1300">
                <a:solidFill>
                  <a:prstClr val="black"/>
                </a:solidFill>
              </a:rPr>
              <a:pPr algn="r" eaLnBrk="1" hangingPunct="1"/>
              <a:t>9</a:t>
            </a:fld>
            <a:endParaRPr lang="en-US" sz="1300">
              <a:solidFill>
                <a:prstClr val="black"/>
              </a:solidFill>
            </a:endParaRPr>
          </a:p>
        </p:txBody>
      </p:sp>
    </p:spTree>
    <p:extLst>
      <p:ext uri="{BB962C8B-B14F-4D97-AF65-F5344CB8AC3E}">
        <p14:creationId xmlns:p14="http://schemas.microsoft.com/office/powerpoint/2010/main" val="331785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65AA9-C808-4E60-8993-25642E8199D1}"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80503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65AA9-C808-4E60-8993-25642E8199D1}"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10083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65AA9-C808-4E60-8993-25642E8199D1}"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334515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5" y="392113"/>
            <a:ext cx="1195754"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4"/>
          <p:cNvSpPr>
            <a:spLocks noChangeShapeType="1"/>
          </p:cNvSpPr>
          <p:nvPr/>
        </p:nvSpPr>
        <p:spPr bwMode="auto">
          <a:xfrm>
            <a:off x="1969477" y="914400"/>
            <a:ext cx="6919546" cy="0"/>
          </a:xfrm>
          <a:prstGeom prst="line">
            <a:avLst/>
          </a:prstGeom>
          <a:noFill/>
          <a:ln w="9525">
            <a:solidFill>
              <a:srgbClr val="1B32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6"/>
          <p:cNvSpPr>
            <a:spLocks noChangeShapeType="1"/>
          </p:cNvSpPr>
          <p:nvPr/>
        </p:nvSpPr>
        <p:spPr bwMode="auto">
          <a:xfrm>
            <a:off x="211015" y="914400"/>
            <a:ext cx="422031" cy="0"/>
          </a:xfrm>
          <a:prstGeom prst="line">
            <a:avLst/>
          </a:prstGeom>
          <a:noFill/>
          <a:ln w="9525">
            <a:solidFill>
              <a:srgbClr val="1B328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8"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40514"/>
            <a:ext cx="91440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74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65AA9-C808-4E60-8993-25642E8199D1}"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33400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65AA9-C808-4E60-8993-25642E8199D1}"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315461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65AA9-C808-4E60-8993-25642E8199D1}"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23955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65AA9-C808-4E60-8993-25642E8199D1}"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71665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65AA9-C808-4E60-8993-25642E8199D1}"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93474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65AA9-C808-4E60-8993-25642E8199D1}"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325277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65AA9-C808-4E60-8993-25642E8199D1}"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408500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65AA9-C808-4E60-8993-25642E8199D1}"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ACAFB-D40C-40DE-9DF9-767BCA9825F3}" type="slidenum">
              <a:rPr lang="en-US" smtClean="0"/>
              <a:t>‹#›</a:t>
            </a:fld>
            <a:endParaRPr lang="en-US"/>
          </a:p>
        </p:txBody>
      </p:sp>
    </p:spTree>
    <p:extLst>
      <p:ext uri="{BB962C8B-B14F-4D97-AF65-F5344CB8AC3E}">
        <p14:creationId xmlns:p14="http://schemas.microsoft.com/office/powerpoint/2010/main" val="422402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65AA9-C808-4E60-8993-25642E8199D1}"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CAFB-D40C-40DE-9DF9-767BCA9825F3}" type="slidenum">
              <a:rPr lang="en-US" smtClean="0"/>
              <a:t>‹#›</a:t>
            </a:fld>
            <a:endParaRPr lang="en-US"/>
          </a:p>
        </p:txBody>
      </p:sp>
    </p:spTree>
    <p:extLst>
      <p:ext uri="{BB962C8B-B14F-4D97-AF65-F5344CB8AC3E}">
        <p14:creationId xmlns:p14="http://schemas.microsoft.com/office/powerpoint/2010/main" val="4096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hyperlink" Target="Copy%20of%20Phuluc%20kem%20du%20an%20dieuchinh%20sau%20gop%20y%20290615-1.xlsx"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228600" y="2848213"/>
            <a:ext cx="86868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VNI-Times" pitchFamily="2" charset="0"/>
              </a:defRPr>
            </a:lvl1pPr>
            <a:lvl2pPr marL="742950" indent="-285750" eaLnBrk="0" hangingPunct="0">
              <a:defRPr sz="1600">
                <a:solidFill>
                  <a:schemeClr val="tx1"/>
                </a:solidFill>
                <a:latin typeface="VNI-Times" pitchFamily="2" charset="0"/>
              </a:defRPr>
            </a:lvl2pPr>
            <a:lvl3pPr marL="1143000" indent="-228600" eaLnBrk="0" hangingPunct="0">
              <a:defRPr sz="1600">
                <a:solidFill>
                  <a:schemeClr val="tx1"/>
                </a:solidFill>
                <a:latin typeface="VNI-Times" pitchFamily="2" charset="0"/>
              </a:defRPr>
            </a:lvl3pPr>
            <a:lvl4pPr marL="1600200" indent="-228600" eaLnBrk="0" hangingPunct="0">
              <a:defRPr sz="1600">
                <a:solidFill>
                  <a:schemeClr val="tx1"/>
                </a:solidFill>
                <a:latin typeface="VNI-Times" pitchFamily="2" charset="0"/>
              </a:defRPr>
            </a:lvl4pPr>
            <a:lvl5pPr marL="2057400" indent="-228600" eaLnBrk="0" hangingPunct="0">
              <a:defRPr sz="1600">
                <a:solidFill>
                  <a:schemeClr val="tx1"/>
                </a:solidFill>
                <a:latin typeface="VNI-Times" pitchFamily="2" charset="0"/>
              </a:defRPr>
            </a:lvl5pPr>
            <a:lvl6pPr marL="2514600" indent="-228600" eaLnBrk="0" fontAlgn="base" hangingPunct="0">
              <a:spcBef>
                <a:spcPct val="0"/>
              </a:spcBef>
              <a:spcAft>
                <a:spcPct val="0"/>
              </a:spcAft>
              <a:defRPr sz="1600">
                <a:solidFill>
                  <a:schemeClr val="tx1"/>
                </a:solidFill>
                <a:latin typeface="VNI-Times" pitchFamily="2" charset="0"/>
              </a:defRPr>
            </a:lvl6pPr>
            <a:lvl7pPr marL="2971800" indent="-228600" eaLnBrk="0" fontAlgn="base" hangingPunct="0">
              <a:spcBef>
                <a:spcPct val="0"/>
              </a:spcBef>
              <a:spcAft>
                <a:spcPct val="0"/>
              </a:spcAft>
              <a:defRPr sz="1600">
                <a:solidFill>
                  <a:schemeClr val="tx1"/>
                </a:solidFill>
                <a:latin typeface="VNI-Times" pitchFamily="2" charset="0"/>
              </a:defRPr>
            </a:lvl7pPr>
            <a:lvl8pPr marL="3429000" indent="-228600" eaLnBrk="0" fontAlgn="base" hangingPunct="0">
              <a:spcBef>
                <a:spcPct val="0"/>
              </a:spcBef>
              <a:spcAft>
                <a:spcPct val="0"/>
              </a:spcAft>
              <a:defRPr sz="1600">
                <a:solidFill>
                  <a:schemeClr val="tx1"/>
                </a:solidFill>
                <a:latin typeface="VNI-Times" pitchFamily="2" charset="0"/>
              </a:defRPr>
            </a:lvl8pPr>
            <a:lvl9pPr marL="3886200" indent="-228600" eaLnBrk="0" fontAlgn="base" hangingPunct="0">
              <a:spcBef>
                <a:spcPct val="0"/>
              </a:spcBef>
              <a:spcAft>
                <a:spcPct val="0"/>
              </a:spcAft>
              <a:defRPr sz="1600">
                <a:solidFill>
                  <a:schemeClr val="tx1"/>
                </a:solidFill>
                <a:latin typeface="VNI-Times" pitchFamily="2" charset="0"/>
              </a:defRPr>
            </a:lvl9pPr>
          </a:lstStyle>
          <a:p>
            <a:pPr algn="ctr" eaLnBrk="1" hangingPunct="1"/>
            <a:r>
              <a:rPr lang="en-US" sz="4800" b="1" dirty="0" smtClean="0">
                <a:solidFill>
                  <a:srgbClr val="FFC000"/>
                </a:solidFill>
                <a:latin typeface="Times New Roman" pitchFamily="18" charset="0"/>
                <a:ea typeface="Verdana" pitchFamily="34" charset="0"/>
                <a:cs typeface="Times New Roman" pitchFamily="18" charset="0"/>
              </a:rPr>
              <a:t>DỰ ÁN</a:t>
            </a:r>
          </a:p>
          <a:p>
            <a:pPr algn="ctr" eaLnBrk="1" hangingPunct="1"/>
            <a:r>
              <a:rPr lang="en-US" sz="3500" b="1" dirty="0" smtClean="0">
                <a:solidFill>
                  <a:schemeClr val="bg1"/>
                </a:solidFill>
                <a:latin typeface="Times New Roman" pitchFamily="18" charset="0"/>
                <a:ea typeface="Verdana" pitchFamily="34" charset="0"/>
                <a:cs typeface="Times New Roman" pitchFamily="18" charset="0"/>
              </a:rPr>
              <a:t>CÁNH ĐỒNG LỚN </a:t>
            </a:r>
            <a:br>
              <a:rPr lang="en-US" sz="3500" b="1" dirty="0" smtClean="0">
                <a:solidFill>
                  <a:schemeClr val="bg1"/>
                </a:solidFill>
                <a:latin typeface="Times New Roman" pitchFamily="18" charset="0"/>
                <a:ea typeface="Verdana" pitchFamily="34" charset="0"/>
                <a:cs typeface="Times New Roman" pitchFamily="18" charset="0"/>
              </a:rPr>
            </a:br>
            <a:r>
              <a:rPr lang="en-US" sz="3000" b="1" dirty="0" smtClean="0">
                <a:solidFill>
                  <a:schemeClr val="bg1"/>
                </a:solidFill>
                <a:latin typeface="Times New Roman" pitchFamily="18" charset="0"/>
                <a:ea typeface="Verdana" pitchFamily="34" charset="0"/>
                <a:cs typeface="Times New Roman" pitchFamily="18" charset="0"/>
              </a:rPr>
              <a:t>LIÊN KẾT SẢN XUẤT VÀ TIÊU THỤ CÀ PHÊ 4C </a:t>
            </a:r>
            <a:r>
              <a:rPr lang="en-US" sz="3200" b="1" dirty="0" smtClean="0">
                <a:solidFill>
                  <a:srgbClr val="FFC000"/>
                </a:solidFill>
                <a:latin typeface="Times New Roman" pitchFamily="18" charset="0"/>
                <a:ea typeface="Verdana" pitchFamily="34" charset="0"/>
                <a:cs typeface="Times New Roman" pitchFamily="18" charset="0"/>
              </a:rPr>
              <a:t>TRÊN ĐỊA BÀN CÁC HUYỆN </a:t>
            </a:r>
          </a:p>
          <a:p>
            <a:pPr algn="ctr" eaLnBrk="1" hangingPunct="1"/>
            <a:r>
              <a:rPr lang="en-US" sz="3200" b="1" dirty="0" smtClean="0">
                <a:solidFill>
                  <a:srgbClr val="FFC000"/>
                </a:solidFill>
                <a:latin typeface="Times New Roman" pitchFamily="18" charset="0"/>
                <a:ea typeface="Verdana" pitchFamily="34" charset="0"/>
                <a:cs typeface="Times New Roman" pitchFamily="18" charset="0"/>
              </a:rPr>
              <a:t>CẨM MỸ, XUÂN LỘC VÀ TÂN PHÚ</a:t>
            </a:r>
            <a:endParaRPr lang="en-US" sz="3500" b="1" dirty="0" smtClean="0">
              <a:solidFill>
                <a:srgbClr val="FFC000"/>
              </a:solidFill>
              <a:latin typeface="Times New Roman" pitchFamily="18" charset="0"/>
              <a:ea typeface="Verdana" pitchFamily="34" charset="0"/>
              <a:cs typeface="Times New Roman" pitchFamily="18" charset="0"/>
            </a:endParaRPr>
          </a:p>
          <a:p>
            <a:pPr algn="ctr" eaLnBrk="1" hangingPunct="1"/>
            <a:r>
              <a:rPr lang="en-US" sz="3500" b="1" dirty="0" smtClean="0">
                <a:solidFill>
                  <a:srgbClr val="FFC000"/>
                </a:solidFill>
                <a:latin typeface="Times New Roman" pitchFamily="18" charset="0"/>
                <a:ea typeface="Verdana" pitchFamily="34" charset="0"/>
                <a:cs typeface="Times New Roman" pitchFamily="18" charset="0"/>
              </a:rPr>
              <a:t>TỈNH ĐỒNG NAI</a:t>
            </a:r>
            <a:endParaRPr lang="en-US" sz="3500" b="1" dirty="0">
              <a:solidFill>
                <a:srgbClr val="FFC000"/>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2969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075">
                                            <p:txEl>
                                              <p:pRg st="0" end="0"/>
                                            </p:txEl>
                                          </p:spTgt>
                                        </p:tgtEl>
                                        <p:attrNameLst>
                                          <p:attrName>style.color</p:attrName>
                                        </p:attrNameLst>
                                      </p:cBhvr>
                                      <p:to>
                                        <p:clrVal>
                                          <a:schemeClr val="accent2"/>
                                        </p:clrVal>
                                      </p:to>
                                    </p:set>
                                    <p:set>
                                      <p:cBhvr>
                                        <p:cTn id="7" dur="500" fill="hold"/>
                                        <p:tgtEl>
                                          <p:spTgt spid="3075">
                                            <p:txEl>
                                              <p:pRg st="0" end="0"/>
                                            </p:txEl>
                                          </p:spTgt>
                                        </p:tgtEl>
                                        <p:attrNameLst>
                                          <p:attrName>fillcolor</p:attrName>
                                        </p:attrNameLst>
                                      </p:cBhvr>
                                      <p:to>
                                        <p:clrVal>
                                          <a:schemeClr val="accent2"/>
                                        </p:clrVal>
                                      </p:to>
                                    </p:set>
                                    <p:set>
                                      <p:cBhvr>
                                        <p:cTn id="8" dur="500" fill="hold"/>
                                        <p:tgtEl>
                                          <p:spTgt spid="3075">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075">
                                            <p:txEl>
                                              <p:pRg st="1" end="1"/>
                                            </p:txEl>
                                          </p:spTgt>
                                        </p:tgtEl>
                                        <p:attrNameLst>
                                          <p:attrName>style.color</p:attrName>
                                        </p:attrNameLst>
                                      </p:cBhvr>
                                      <p:to>
                                        <p:clrVal>
                                          <a:schemeClr val="accent2"/>
                                        </p:clrVal>
                                      </p:to>
                                    </p:set>
                                    <p:set>
                                      <p:cBhvr>
                                        <p:cTn id="11" dur="500" fill="hold"/>
                                        <p:tgtEl>
                                          <p:spTgt spid="3075">
                                            <p:txEl>
                                              <p:pRg st="1" end="1"/>
                                            </p:txEl>
                                          </p:spTgt>
                                        </p:tgtEl>
                                        <p:attrNameLst>
                                          <p:attrName>fillcolor</p:attrName>
                                        </p:attrNameLst>
                                      </p:cBhvr>
                                      <p:to>
                                        <p:clrVal>
                                          <a:schemeClr val="accent2"/>
                                        </p:clrVal>
                                      </p:to>
                                    </p:set>
                                    <p:set>
                                      <p:cBhvr>
                                        <p:cTn id="12" dur="500" fill="hold"/>
                                        <p:tgtEl>
                                          <p:spTgt spid="3075">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075">
                                            <p:txEl>
                                              <p:pRg st="2" end="2"/>
                                            </p:txEl>
                                          </p:spTgt>
                                        </p:tgtEl>
                                        <p:attrNameLst>
                                          <p:attrName>style.color</p:attrName>
                                        </p:attrNameLst>
                                      </p:cBhvr>
                                      <p:to>
                                        <p:clrVal>
                                          <a:schemeClr val="accent2"/>
                                        </p:clrVal>
                                      </p:to>
                                    </p:set>
                                    <p:set>
                                      <p:cBhvr>
                                        <p:cTn id="15" dur="500" fill="hold"/>
                                        <p:tgtEl>
                                          <p:spTgt spid="3075">
                                            <p:txEl>
                                              <p:pRg st="2" end="2"/>
                                            </p:txEl>
                                          </p:spTgt>
                                        </p:tgtEl>
                                        <p:attrNameLst>
                                          <p:attrName>fillcolor</p:attrName>
                                        </p:attrNameLst>
                                      </p:cBhvr>
                                      <p:to>
                                        <p:clrVal>
                                          <a:schemeClr val="accent2"/>
                                        </p:clrVal>
                                      </p:to>
                                    </p:set>
                                    <p:set>
                                      <p:cBhvr>
                                        <p:cTn id="16" dur="500" fill="hold"/>
                                        <p:tgtEl>
                                          <p:spTgt spid="3075">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075">
                                            <p:txEl>
                                              <p:pRg st="3" end="3"/>
                                            </p:txEl>
                                          </p:spTgt>
                                        </p:tgtEl>
                                        <p:attrNameLst>
                                          <p:attrName>style.color</p:attrName>
                                        </p:attrNameLst>
                                      </p:cBhvr>
                                      <p:to>
                                        <p:clrVal>
                                          <a:schemeClr val="accent2"/>
                                        </p:clrVal>
                                      </p:to>
                                    </p:set>
                                    <p:set>
                                      <p:cBhvr>
                                        <p:cTn id="19" dur="500" fill="hold"/>
                                        <p:tgtEl>
                                          <p:spTgt spid="3075">
                                            <p:txEl>
                                              <p:pRg st="3" end="3"/>
                                            </p:txEl>
                                          </p:spTgt>
                                        </p:tgtEl>
                                        <p:attrNameLst>
                                          <p:attrName>fillcolor</p:attrName>
                                        </p:attrNameLst>
                                      </p:cBhvr>
                                      <p:to>
                                        <p:clrVal>
                                          <a:schemeClr val="accent2"/>
                                        </p:clrVal>
                                      </p:to>
                                    </p:set>
                                    <p:set>
                                      <p:cBhvr>
                                        <p:cTn id="20" dur="500" fill="hold"/>
                                        <p:tgtEl>
                                          <p:spTgt spid="307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877733103"/>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44769" y="2057400"/>
            <a:ext cx="7924800" cy="3185487"/>
          </a:xfrm>
          <a:prstGeom prst="rect">
            <a:avLst/>
          </a:prstGeom>
          <a:noFill/>
        </p:spPr>
        <p:txBody>
          <a:bodyPr wrap="square" rtlCol="0">
            <a:spAutoFit/>
          </a:bodyPr>
          <a:lstStyle/>
          <a:p>
            <a:pPr algn="just" defTabSz="977900">
              <a:lnSpc>
                <a:spcPct val="200000"/>
              </a:lnSpc>
              <a:spcBef>
                <a:spcPts val="1200"/>
              </a:spcBef>
              <a:spcAft>
                <a:spcPts val="600"/>
              </a:spcAft>
              <a:defRPr/>
            </a:pPr>
            <a:r>
              <a:rPr lang="en-US" sz="2800" b="1" dirty="0" smtClean="0">
                <a:solidFill>
                  <a:srgbClr val="C00000"/>
                </a:solidFill>
                <a:latin typeface="Times New Roman" pitchFamily="18" charset="0"/>
                <a:ea typeface="Verdana" pitchFamily="34" charset="0"/>
                <a:cs typeface="Times New Roman" pitchFamily="18" charset="0"/>
              </a:rPr>
              <a:t> QUY MÔ</a:t>
            </a:r>
          </a:p>
          <a:p>
            <a:pPr marL="457200" indent="-457200">
              <a:lnSpc>
                <a:spcPct val="200000"/>
              </a:lnSpc>
              <a:buFont typeface="Arial" panose="020B0604020202020204" pitchFamily="34" charset="0"/>
              <a:buChar char="•"/>
            </a:pPr>
            <a:r>
              <a:rPr lang="en-US" sz="3500" b="1" dirty="0" err="1" smtClean="0">
                <a:solidFill>
                  <a:srgbClr val="0307AD"/>
                </a:solidFill>
                <a:latin typeface="Times New Roman" pitchFamily="18" charset="0"/>
                <a:ea typeface="Verdana" pitchFamily="34" charset="0"/>
                <a:cs typeface="Times New Roman" pitchFamily="18" charset="0"/>
              </a:rPr>
              <a:t>Tổng</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diện</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tích</a:t>
            </a:r>
            <a:r>
              <a:rPr lang="en-US" sz="3500" b="1" dirty="0" smtClean="0">
                <a:solidFill>
                  <a:srgbClr val="0307AD"/>
                </a:solidFill>
                <a:latin typeface="Times New Roman" pitchFamily="18" charset="0"/>
                <a:ea typeface="Verdana" pitchFamily="34" charset="0"/>
                <a:cs typeface="Times New Roman" pitchFamily="18" charset="0"/>
              </a:rPr>
              <a:t>: 620 ha </a:t>
            </a:r>
            <a:endParaRPr lang="en-US" sz="3500" b="1" dirty="0">
              <a:solidFill>
                <a:srgbClr val="0307AD"/>
              </a:solidFill>
              <a:latin typeface="Times New Roman" pitchFamily="18" charset="0"/>
              <a:ea typeface="Verdana" pitchFamily="34" charset="0"/>
              <a:cs typeface="Times New Roman" pitchFamily="18" charset="0"/>
            </a:endParaRPr>
          </a:p>
          <a:p>
            <a:pPr marL="457200" indent="-457200">
              <a:lnSpc>
                <a:spcPct val="200000"/>
              </a:lnSpc>
              <a:buFont typeface="Arial" panose="020B0604020202020204" pitchFamily="34" charset="0"/>
              <a:buChar char="•"/>
            </a:pPr>
            <a:r>
              <a:rPr lang="en-US" sz="3500" b="1" dirty="0" err="1" smtClean="0">
                <a:solidFill>
                  <a:srgbClr val="0307AD"/>
                </a:solidFill>
                <a:latin typeface="Times New Roman" pitchFamily="18" charset="0"/>
                <a:ea typeface="Verdana" pitchFamily="34" charset="0"/>
                <a:cs typeface="Times New Roman" pitchFamily="18" charset="0"/>
              </a:rPr>
              <a:t>Số</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lượng</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nông</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dân</a:t>
            </a:r>
            <a:r>
              <a:rPr lang="en-US" sz="3500" b="1" dirty="0" smtClean="0">
                <a:solidFill>
                  <a:srgbClr val="0307AD"/>
                </a:solidFill>
                <a:latin typeface="Times New Roman" pitchFamily="18" charset="0"/>
                <a:ea typeface="Verdana" pitchFamily="34" charset="0"/>
                <a:cs typeface="Times New Roman" pitchFamily="18" charset="0"/>
              </a:rPr>
              <a:t>: 578 </a:t>
            </a:r>
            <a:r>
              <a:rPr lang="en-US" sz="3500" b="1" dirty="0" err="1" smtClean="0">
                <a:solidFill>
                  <a:srgbClr val="0307AD"/>
                </a:solidFill>
                <a:latin typeface="Times New Roman" pitchFamily="18" charset="0"/>
                <a:ea typeface="Verdana" pitchFamily="34" charset="0"/>
                <a:cs typeface="Times New Roman" pitchFamily="18" charset="0"/>
              </a:rPr>
              <a:t>hộ</a:t>
            </a:r>
            <a:endParaRPr lang="en-US" sz="3500" dirty="0">
              <a:solidFill>
                <a:srgbClr val="0307AD"/>
              </a:solidFill>
            </a:endParaRPr>
          </a:p>
        </p:txBody>
      </p:sp>
    </p:spTree>
    <p:extLst>
      <p:ext uri="{BB962C8B-B14F-4D97-AF65-F5344CB8AC3E}">
        <p14:creationId xmlns:p14="http://schemas.microsoft.com/office/powerpoint/2010/main" val="427394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226648717"/>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676400"/>
            <a:ext cx="8382000" cy="3908762"/>
          </a:xfrm>
          <a:prstGeom prst="rect">
            <a:avLst/>
          </a:prstGeom>
          <a:noFill/>
        </p:spPr>
        <p:txBody>
          <a:bodyPr wrap="square" rtlCol="0">
            <a:spAutoFit/>
          </a:bodyPr>
          <a:lstStyle/>
          <a:p>
            <a:pPr algn="just" defTabSz="977900">
              <a:spcBef>
                <a:spcPts val="1200"/>
              </a:spcBef>
              <a:spcAft>
                <a:spcPts val="600"/>
              </a:spcAft>
              <a:defRPr/>
            </a:pPr>
            <a:r>
              <a:rPr lang="en-US" sz="2800" b="1" dirty="0" smtClean="0">
                <a:solidFill>
                  <a:srgbClr val="C00000"/>
                </a:solidFill>
                <a:latin typeface="Times New Roman" pitchFamily="18" charset="0"/>
                <a:ea typeface="Verdana" pitchFamily="34" charset="0"/>
                <a:cs typeface="Times New Roman" pitchFamily="18" charset="0"/>
              </a:rPr>
              <a:t>ĐỊA ĐIỂM TRIỂN KHAI</a:t>
            </a:r>
          </a:p>
          <a:p>
            <a:pPr marL="457200" indent="-457200" algn="just" defTabSz="977900">
              <a:spcBef>
                <a:spcPts val="1200"/>
              </a:spcBef>
              <a:spcAft>
                <a:spcPts val="600"/>
              </a:spcAft>
              <a:buFont typeface="Arial" pitchFamily="34" charset="0"/>
              <a:buChar char="•"/>
              <a:defRPr/>
            </a:pPr>
            <a:r>
              <a:rPr lang="en-US" sz="3500" b="1" dirty="0" err="1" smtClean="0">
                <a:solidFill>
                  <a:srgbClr val="0307AD"/>
                </a:solidFill>
                <a:latin typeface="Times New Roman" pitchFamily="18" charset="0"/>
                <a:ea typeface="Verdana" pitchFamily="34" charset="0"/>
                <a:cs typeface="Times New Roman" pitchFamily="18" charset="0"/>
              </a:rPr>
              <a:t>Huyện</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Cẩm</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Mỹ</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Xã</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Xuân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Quế</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Xuân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Tây</a:t>
            </a:r>
            <a:endParaRPr lang="en-US" sz="35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3500" b="1" dirty="0" err="1" smtClean="0">
                <a:solidFill>
                  <a:srgbClr val="0307AD"/>
                </a:solidFill>
                <a:latin typeface="Times New Roman" pitchFamily="18" charset="0"/>
                <a:ea typeface="Verdana" pitchFamily="34" charset="0"/>
                <a:cs typeface="Times New Roman" pitchFamily="18" charset="0"/>
              </a:rPr>
              <a:t>Huyện</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Xuân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Lộc</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Xã</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Xuân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Bắc</a:t>
            </a:r>
            <a:r>
              <a:rPr lang="en-US" sz="3500" b="1" dirty="0">
                <a:solidFill>
                  <a:srgbClr val="0307AD"/>
                </a:solidFill>
                <a:latin typeface="Times New Roman" pitchFamily="18" charset="0"/>
                <a:ea typeface="Verdana" pitchFamily="34" charset="0"/>
                <a:cs typeface="Times New Roman" pitchFamily="18" charset="0"/>
              </a:rPr>
              <a:t>, Lang </a:t>
            </a:r>
            <a:r>
              <a:rPr lang="en-US" sz="3500" b="1" dirty="0" smtClean="0">
                <a:solidFill>
                  <a:srgbClr val="0307AD"/>
                </a:solidFill>
                <a:latin typeface="Times New Roman" pitchFamily="18" charset="0"/>
                <a:ea typeface="Verdana" pitchFamily="34" charset="0"/>
                <a:cs typeface="Times New Roman" pitchFamily="18" charset="0"/>
              </a:rPr>
              <a:t>Minh </a:t>
            </a:r>
            <a:r>
              <a:rPr lang="en-US" sz="3500" b="1" dirty="0" err="1" smtClean="0">
                <a:solidFill>
                  <a:srgbClr val="0307AD"/>
                </a:solidFill>
                <a:latin typeface="Times New Roman" pitchFamily="18" charset="0"/>
                <a:ea typeface="Verdana" pitchFamily="34" charset="0"/>
                <a:cs typeface="Times New Roman" pitchFamily="18" charset="0"/>
              </a:rPr>
              <a:t>và</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Xuân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Tâm</a:t>
            </a:r>
            <a:r>
              <a:rPr lang="en-US" sz="3500" b="1" dirty="0" smtClean="0">
                <a:solidFill>
                  <a:srgbClr val="0307AD"/>
                </a:solidFill>
                <a:latin typeface="Times New Roman" pitchFamily="18" charset="0"/>
                <a:ea typeface="Verdana" pitchFamily="34" charset="0"/>
                <a:cs typeface="Times New Roman" pitchFamily="18" charset="0"/>
              </a:rPr>
              <a:t> </a:t>
            </a:r>
            <a:endParaRPr lang="en-US" sz="35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3500" b="1" dirty="0" err="1" smtClean="0">
                <a:solidFill>
                  <a:srgbClr val="0307AD"/>
                </a:solidFill>
                <a:latin typeface="Times New Roman" pitchFamily="18" charset="0"/>
                <a:ea typeface="Verdana" pitchFamily="34" charset="0"/>
                <a:cs typeface="Times New Roman" pitchFamily="18" charset="0"/>
              </a:rPr>
              <a:t>Huyện</a:t>
            </a:r>
            <a:r>
              <a:rPr lang="en-US" sz="3500" b="1" dirty="0" smtClean="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Tân</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Phú</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Xã</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a:solidFill>
                  <a:srgbClr val="0307AD"/>
                </a:solidFill>
                <a:latin typeface="Times New Roman" pitchFamily="18" charset="0"/>
                <a:ea typeface="Verdana" pitchFamily="34" charset="0"/>
                <a:cs typeface="Times New Roman" pitchFamily="18" charset="0"/>
              </a:rPr>
              <a:t>Phú</a:t>
            </a:r>
            <a:r>
              <a:rPr lang="en-US" sz="3500" b="1" dirty="0">
                <a:solidFill>
                  <a:srgbClr val="0307AD"/>
                </a:solidFill>
                <a:latin typeface="Times New Roman" pitchFamily="18" charset="0"/>
                <a:ea typeface="Verdana" pitchFamily="34" charset="0"/>
                <a:cs typeface="Times New Roman" pitchFamily="18" charset="0"/>
              </a:rPr>
              <a:t> </a:t>
            </a:r>
            <a:r>
              <a:rPr lang="en-US" sz="3500" b="1" dirty="0" err="1" smtClean="0">
                <a:solidFill>
                  <a:srgbClr val="0307AD"/>
                </a:solidFill>
                <a:latin typeface="Times New Roman" pitchFamily="18" charset="0"/>
                <a:ea typeface="Verdana" pitchFamily="34" charset="0"/>
                <a:cs typeface="Times New Roman" pitchFamily="18" charset="0"/>
              </a:rPr>
              <a:t>Lộc</a:t>
            </a:r>
            <a:r>
              <a:rPr lang="en-US" sz="3500" b="1" dirty="0" smtClean="0">
                <a:solidFill>
                  <a:srgbClr val="0307AD"/>
                </a:solidFill>
                <a:latin typeface="Times New Roman" pitchFamily="18" charset="0"/>
                <a:ea typeface="Verdana" pitchFamily="34" charset="0"/>
                <a:cs typeface="Times New Roman" pitchFamily="18" charset="0"/>
              </a:rPr>
              <a:t> </a:t>
            </a:r>
            <a:endParaRPr lang="en-US" sz="35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22115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2031" y="2895600"/>
            <a:ext cx="8229600" cy="3046988"/>
          </a:xfrm>
          <a:prstGeom prst="rect">
            <a:avLst/>
          </a:prstGeom>
          <a:noFill/>
          <a:ln w="9525">
            <a:noFill/>
            <a:miter lim="800000"/>
            <a:headEnd/>
            <a:tailEnd/>
          </a:ln>
        </p:spPr>
        <p:txBody>
          <a:bodyPr>
            <a:spAutoFit/>
          </a:bodyPr>
          <a:lstStyle/>
          <a:p>
            <a:pPr algn="ctr">
              <a:lnSpc>
                <a:spcPct val="200000"/>
              </a:lnSpc>
              <a:defRPr/>
            </a:pPr>
            <a:r>
              <a:rPr lang="en-US" sz="4800" b="1" dirty="0">
                <a:solidFill>
                  <a:srgbClr val="FFC000"/>
                </a:solidFill>
                <a:latin typeface="Times New Roman" pitchFamily="18" charset="0"/>
                <a:ea typeface="Verdana" pitchFamily="34" charset="0"/>
                <a:cs typeface="Times New Roman" pitchFamily="18" charset="0"/>
              </a:rPr>
              <a:t>PHẦN </a:t>
            </a:r>
            <a:r>
              <a:rPr lang="en-US" sz="4800" b="1" dirty="0" smtClean="0">
                <a:solidFill>
                  <a:srgbClr val="FFC000"/>
                </a:solidFill>
                <a:latin typeface="Times New Roman" pitchFamily="18" charset="0"/>
                <a:ea typeface="Verdana" pitchFamily="34" charset="0"/>
                <a:cs typeface="Times New Roman" pitchFamily="18" charset="0"/>
              </a:rPr>
              <a:t>II: </a:t>
            </a:r>
          </a:p>
          <a:p>
            <a:pPr algn="ctr">
              <a:lnSpc>
                <a:spcPct val="200000"/>
              </a:lnSpc>
              <a:defRPr/>
            </a:pPr>
            <a:r>
              <a:rPr lang="en-US" sz="4800" b="1" dirty="0" smtClean="0">
                <a:solidFill>
                  <a:schemeClr val="bg1"/>
                </a:solidFill>
                <a:latin typeface="Times New Roman" pitchFamily="18" charset="0"/>
                <a:ea typeface="Verdana" pitchFamily="34" charset="0"/>
                <a:cs typeface="Times New Roman" pitchFamily="18" charset="0"/>
              </a:rPr>
              <a:t>NỘI DUNG DỰ ÁN</a:t>
            </a:r>
            <a:endParaRPr lang="en-US" sz="4800" b="1" dirty="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1530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099667423"/>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1338620"/>
            <a:ext cx="7924800" cy="4985980"/>
          </a:xfrm>
          <a:prstGeom prst="rect">
            <a:avLst/>
          </a:prstGeom>
          <a:noFill/>
        </p:spPr>
        <p:txBody>
          <a:bodyPr wrap="square" rtlCol="0">
            <a:spAutoFit/>
          </a:bodyPr>
          <a:lstStyle/>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Ngành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phê</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có</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vị</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trí</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quan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trọng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đối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với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nền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kinh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tế</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xã</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hội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nước</a:t>
            </a:r>
            <a:r>
              <a:rPr lang="en-US" sz="3200" b="1" dirty="0" smtClean="0">
                <a:solidFill>
                  <a:srgbClr val="0307AD"/>
                </a:solidFill>
                <a:latin typeface="Times New Roman" pitchFamily="18" charset="0"/>
                <a:ea typeface="Verdana" pitchFamily="34" charset="0"/>
                <a:cs typeface="Times New Roman" pitchFamily="18" charset="0"/>
              </a:rPr>
              <a:t> ta </a:t>
            </a:r>
            <a:r>
              <a:rPr lang="en-US" sz="3200" b="1" dirty="0" err="1" smtClean="0">
                <a:solidFill>
                  <a:srgbClr val="0307AD"/>
                </a:solidFill>
                <a:latin typeface="Times New Roman" pitchFamily="18" charset="0"/>
                <a:ea typeface="Verdana" pitchFamily="34" charset="0"/>
                <a:cs typeface="Times New Roman" pitchFamily="18" charset="0"/>
              </a:rPr>
              <a:t>nhưng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hiện</a:t>
            </a:r>
            <a:r>
              <a:rPr lang="en-US" sz="3200" b="1" dirty="0" smtClean="0">
                <a:solidFill>
                  <a:srgbClr val="0307AD"/>
                </a:solidFill>
                <a:latin typeface="Times New Roman" pitchFamily="18" charset="0"/>
                <a:ea typeface="Verdana" pitchFamily="34" charset="0"/>
                <a:cs typeface="Times New Roman" pitchFamily="18" charset="0"/>
              </a:rPr>
              <a:t> nay </a:t>
            </a:r>
            <a:r>
              <a:rPr lang="en-US" sz="3200" b="1" dirty="0" err="1" smtClean="0">
                <a:solidFill>
                  <a:srgbClr val="0307AD"/>
                </a:solidFill>
                <a:latin typeface="Times New Roman" pitchFamily="18" charset="0"/>
                <a:ea typeface="Verdana" pitchFamily="34" charset="0"/>
                <a:cs typeface="Times New Roman" pitchFamily="18" charset="0"/>
              </a:rPr>
              <a:t>gặp</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một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số</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khó</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khăn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về</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giá</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cả</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thị</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trường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lượng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sản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phẩm</a:t>
            </a:r>
            <a:r>
              <a:rPr lang="en-US" sz="32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Nông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dân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sản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xuất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còn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nhỏ</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lẻ</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manh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mún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năng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suất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lượng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kém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thiếu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sự</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đồng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bộ</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tính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bền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vững</a:t>
            </a:r>
            <a:r>
              <a:rPr lang="en-US" sz="32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Thiếu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sự</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liên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kết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giữa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nhà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nước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nhà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khoa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học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doanh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nghiệp</a:t>
            </a:r>
            <a:r>
              <a:rPr lang="en-US" sz="3200" b="1" dirty="0" smtClean="0">
                <a:solidFill>
                  <a:srgbClr val="0307AD"/>
                </a:solidFill>
                <a:latin typeface="Times New Roman" pitchFamily="18" charset="0"/>
                <a:ea typeface="Verdana" pitchFamily="34" charset="0"/>
                <a:cs typeface="Times New Roman" pitchFamily="18" charset="0"/>
              </a:rPr>
              <a:t>.</a:t>
            </a:r>
          </a:p>
        </p:txBody>
      </p:sp>
    </p:spTree>
    <p:extLst>
      <p:ext uri="{BB962C8B-B14F-4D97-AF65-F5344CB8AC3E}">
        <p14:creationId xmlns:p14="http://schemas.microsoft.com/office/powerpoint/2010/main" val="22134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112956913"/>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990600"/>
            <a:ext cx="7924800" cy="5478423"/>
          </a:xfrm>
          <a:prstGeom prst="rect">
            <a:avLst/>
          </a:prstGeom>
          <a:noFill/>
        </p:spPr>
        <p:txBody>
          <a:bodyPr wrap="square" rtlCol="0">
            <a:spAutoFit/>
          </a:bodyPr>
          <a:lstStyle/>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Được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sự</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quan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tâm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các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cấp</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bộ</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ngành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đối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với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ngành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phê</a:t>
            </a:r>
            <a:r>
              <a:rPr lang="en-US" sz="32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Được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sự</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quan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tâm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chỉ</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đạo</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tạo</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điều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kiện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UBND </a:t>
            </a:r>
            <a:r>
              <a:rPr lang="en-US" sz="3200" b="1" dirty="0" err="1" smtClean="0">
                <a:solidFill>
                  <a:srgbClr val="0307AD"/>
                </a:solidFill>
                <a:latin typeface="Times New Roman" pitchFamily="18" charset="0"/>
                <a:ea typeface="Verdana" pitchFamily="34" charset="0"/>
                <a:cs typeface="Times New Roman" pitchFamily="18" charset="0"/>
              </a:rPr>
              <a:t>tỉnh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Đồng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Nai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Sở</a:t>
            </a:r>
            <a:r>
              <a:rPr lang="en-US" sz="3200" b="1" dirty="0" smtClean="0">
                <a:solidFill>
                  <a:srgbClr val="0307AD"/>
                </a:solidFill>
                <a:latin typeface="Times New Roman" pitchFamily="18" charset="0"/>
                <a:ea typeface="Verdana" pitchFamily="34" charset="0"/>
                <a:cs typeface="Times New Roman" pitchFamily="18" charset="0"/>
              </a:rPr>
              <a:t> NN</a:t>
            </a:r>
            <a:r>
              <a:rPr lang="da-DK" sz="3200" b="1" dirty="0" smtClean="0">
                <a:solidFill>
                  <a:srgbClr val="0307AD"/>
                </a:solidFill>
                <a:latin typeface="Times New Roman" pitchFamily="18" charset="0"/>
                <a:ea typeface="Verdana" pitchFamily="34" charset="0"/>
                <a:cs typeface="Times New Roman" pitchFamily="18" charset="0"/>
              </a:rPr>
              <a:t> &amp; </a:t>
            </a:r>
            <a:r>
              <a:rPr lang="en-US" sz="3200" b="1" dirty="0" smtClean="0">
                <a:solidFill>
                  <a:srgbClr val="0307AD"/>
                </a:solidFill>
                <a:latin typeface="Times New Roman" pitchFamily="18" charset="0"/>
                <a:ea typeface="Verdana" pitchFamily="34" charset="0"/>
                <a:cs typeface="Times New Roman" pitchFamily="18" charset="0"/>
              </a:rPr>
              <a:t>PTNT </a:t>
            </a:r>
            <a:r>
              <a:rPr lang="en-US" sz="3200" b="1" dirty="0" err="1" smtClean="0">
                <a:solidFill>
                  <a:srgbClr val="0307AD"/>
                </a:solidFill>
                <a:latin typeface="Times New Roman" pitchFamily="18" charset="0"/>
                <a:ea typeface="Verdana" pitchFamily="34" charset="0"/>
                <a:cs typeface="Times New Roman" pitchFamily="18" charset="0"/>
              </a:rPr>
              <a:t>để</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Tổng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Cty</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Tín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Nghĩa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tham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gia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trong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chuỗi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liên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kết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sản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xuất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tiêu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thụ</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phê</a:t>
            </a:r>
            <a:r>
              <a:rPr lang="en-US" sz="32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3200" b="1" dirty="0" err="1" smtClean="0">
                <a:solidFill>
                  <a:srgbClr val="0307AD"/>
                </a:solidFill>
                <a:latin typeface="Times New Roman" pitchFamily="18" charset="0"/>
                <a:ea typeface="Verdana" pitchFamily="34" charset="0"/>
                <a:cs typeface="Times New Roman" pitchFamily="18" charset="0"/>
              </a:rPr>
              <a:t>Được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sự</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quan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tâm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và</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nhiệt</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tình</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tham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gia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UBND </a:t>
            </a:r>
            <a:r>
              <a:rPr lang="en-US" sz="3200" b="1" dirty="0" err="1" smtClean="0">
                <a:solidFill>
                  <a:srgbClr val="0307AD"/>
                </a:solidFill>
                <a:latin typeface="Times New Roman" pitchFamily="18" charset="0"/>
                <a:ea typeface="Verdana" pitchFamily="34" charset="0"/>
                <a:cs typeface="Times New Roman" pitchFamily="18" charset="0"/>
              </a:rPr>
              <a:t>các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Huyện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cùng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các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đối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tác</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trong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chuỗi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liên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kết</a:t>
            </a:r>
            <a:r>
              <a:rPr lang="en-US" sz="3200" b="1" dirty="0" smtClean="0">
                <a:solidFill>
                  <a:srgbClr val="0307AD"/>
                </a:solidFill>
                <a:latin typeface="Times New Roman" pitchFamily="18" charset="0"/>
                <a:ea typeface="Verdana" pitchFamily="34" charset="0"/>
                <a:cs typeface="Times New Roman" pitchFamily="18" charset="0"/>
              </a:rPr>
              <a:t>.</a:t>
            </a:r>
          </a:p>
        </p:txBody>
      </p:sp>
    </p:spTree>
    <p:extLst>
      <p:ext uri="{BB962C8B-B14F-4D97-AF65-F5344CB8AC3E}">
        <p14:creationId xmlns:p14="http://schemas.microsoft.com/office/powerpoint/2010/main" val="368164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50674241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1509385"/>
            <a:ext cx="7924800" cy="4662815"/>
          </a:xfrm>
          <a:prstGeom prst="rect">
            <a:avLst/>
          </a:prstGeom>
          <a:noFill/>
        </p:spPr>
        <p:txBody>
          <a:bodyPr wrap="square" rtlCol="0">
            <a:spAutoFit/>
          </a:bodyPr>
          <a:lstStyle/>
          <a:p>
            <a:pPr marL="457200" indent="-457200" algn="just" defTabSz="977900">
              <a:spcBef>
                <a:spcPts val="1200"/>
              </a:spcBef>
              <a:spcAft>
                <a:spcPts val="600"/>
              </a:spcAft>
              <a:buFontTx/>
              <a:buChar char="-"/>
              <a:defRPr/>
            </a:pPr>
            <a:r>
              <a:rPr lang="en-US" sz="2800" b="1" dirty="0" err="1" smtClean="0">
                <a:solidFill>
                  <a:srgbClr val="0307AD"/>
                </a:solidFill>
                <a:latin typeface="Times New Roman" pitchFamily="18" charset="0"/>
                <a:ea typeface="Verdana" pitchFamily="34" charset="0"/>
                <a:cs typeface="Times New Roman" pitchFamily="18" charset="0"/>
              </a:rPr>
              <a:t>Năng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suất</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chất</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lượng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cây</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phê</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chưa</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cao</a:t>
            </a:r>
            <a:r>
              <a:rPr lang="en-US" sz="28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2800" b="1" dirty="0" err="1" smtClean="0">
                <a:solidFill>
                  <a:srgbClr val="0307AD"/>
                </a:solidFill>
                <a:latin typeface="Times New Roman" pitchFamily="18" charset="0"/>
                <a:ea typeface="Verdana" pitchFamily="34" charset="0"/>
                <a:cs typeface="Times New Roman" pitchFamily="18" charset="0"/>
              </a:rPr>
              <a:t>Việc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vận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động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người</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tham</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gia</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dự</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án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tổ</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chức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sản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xuất</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phê</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theo</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mô</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hình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kinh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tế</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tập</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thể</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còn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nhiều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khó</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khăn</a:t>
            </a:r>
            <a:r>
              <a:rPr lang="en-US" sz="28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en-US" sz="2800" b="1" dirty="0" err="1" smtClean="0">
                <a:solidFill>
                  <a:srgbClr val="0307AD"/>
                </a:solidFill>
                <a:latin typeface="Times New Roman" pitchFamily="18" charset="0"/>
                <a:ea typeface="Verdana" pitchFamily="34" charset="0"/>
                <a:cs typeface="Times New Roman" pitchFamily="18" charset="0"/>
              </a:rPr>
              <a:t>Nông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chưa</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tiếp</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cận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được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các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nguồn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vốn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vay</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ưu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đãi</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đầu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tư</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tổ</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chức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sản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xuất</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phê</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theo</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các</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quy</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trình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kỹ</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thuật</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tiên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tiến</a:t>
            </a:r>
            <a:r>
              <a:rPr lang="en-US" sz="2800" b="1" dirty="0" smtClean="0">
                <a:solidFill>
                  <a:srgbClr val="0307AD"/>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Tx/>
              <a:buChar char="-"/>
              <a:defRPr/>
            </a:pPr>
            <a:r>
              <a:rPr lang="da-DK" sz="2800" b="1" dirty="0" smtClean="0">
                <a:solidFill>
                  <a:srgbClr val="0307AD"/>
                </a:solidFill>
                <a:latin typeface="Times New Roman" pitchFamily="18" charset="0"/>
                <a:ea typeface="Verdana" pitchFamily="34" charset="0"/>
                <a:cs typeface="Times New Roman" pitchFamily="18" charset="0"/>
              </a:rPr>
              <a:t>Nông dân bị ép về giá và chất lượng khi bán qua nhiều thương lái trung gian,</a:t>
            </a:r>
            <a:endParaRPr lang="en-US" sz="2800" b="1" dirty="0" smtClean="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8694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976010636"/>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 y="1219200"/>
            <a:ext cx="7924800" cy="5216813"/>
          </a:xfrm>
          <a:prstGeom prst="rect">
            <a:avLst/>
          </a:prstGeom>
          <a:noFill/>
        </p:spPr>
        <p:txBody>
          <a:bodyPr wrap="square" rtlCol="0">
            <a:spAutoFit/>
          </a:bodyPr>
          <a:lstStyle/>
          <a:p>
            <a:pPr algn="just" defTabSz="977900">
              <a:spcBef>
                <a:spcPts val="1200"/>
              </a:spcBef>
              <a:spcAft>
                <a:spcPts val="600"/>
              </a:spcAft>
              <a:defRPr/>
            </a:pPr>
            <a:r>
              <a:rPr lang="pt-BR" sz="3200" b="1" dirty="0" smtClean="0">
                <a:solidFill>
                  <a:srgbClr val="FF0000"/>
                </a:solidFill>
                <a:latin typeface="Times New Roman" pitchFamily="18" charset="0"/>
                <a:ea typeface="Verdana" pitchFamily="34" charset="0"/>
                <a:cs typeface="Times New Roman" pitchFamily="18" charset="0"/>
              </a:rPr>
              <a:t>Trong </a:t>
            </a:r>
            <a:r>
              <a:rPr lang="pt-BR" sz="3200" b="1" dirty="0">
                <a:solidFill>
                  <a:srgbClr val="FF0000"/>
                </a:solidFill>
                <a:latin typeface="Times New Roman" pitchFamily="18" charset="0"/>
                <a:ea typeface="Verdana" pitchFamily="34" charset="0"/>
                <a:cs typeface="Times New Roman" pitchFamily="18" charset="0"/>
              </a:rPr>
              <a:t>vòng 7 năm, từ năm 2015</a:t>
            </a:r>
            <a:r>
              <a:rPr lang="pt-BR" sz="3200" dirty="0">
                <a:solidFill>
                  <a:srgbClr val="FF0000"/>
                </a:solidFill>
              </a:rPr>
              <a:t> </a:t>
            </a:r>
            <a:r>
              <a:rPr lang="pt-BR" sz="3200" b="1" dirty="0">
                <a:solidFill>
                  <a:srgbClr val="FF0000"/>
                </a:solidFill>
                <a:latin typeface="Times New Roman" pitchFamily="18" charset="0"/>
                <a:ea typeface="Verdana" pitchFamily="34" charset="0"/>
                <a:cs typeface="Times New Roman" pitchFamily="18" charset="0"/>
              </a:rPr>
              <a:t>– </a:t>
            </a:r>
            <a:r>
              <a:rPr lang="pt-BR" sz="3200" b="1" dirty="0" smtClean="0">
                <a:solidFill>
                  <a:srgbClr val="FF0000"/>
                </a:solidFill>
                <a:latin typeface="Times New Roman" pitchFamily="18" charset="0"/>
                <a:ea typeface="Verdana" pitchFamily="34" charset="0"/>
                <a:cs typeface="Times New Roman" pitchFamily="18" charset="0"/>
              </a:rPr>
              <a:t>2021</a:t>
            </a:r>
            <a:r>
              <a:rPr lang="en-US" sz="3200" b="1" dirty="0" smtClean="0">
                <a:solidFill>
                  <a:srgbClr val="FF0000"/>
                </a:solidFill>
                <a:latin typeface="Times New Roman" pitchFamily="18" charset="0"/>
                <a:ea typeface="Verdana" pitchFamily="34" charset="0"/>
                <a:cs typeface="Times New Roman" pitchFamily="18" charset="0"/>
              </a:rPr>
              <a:t>:</a:t>
            </a:r>
          </a:p>
          <a:p>
            <a:pPr marL="457200" indent="-457200" algn="just" defTabSz="977900">
              <a:spcBef>
                <a:spcPts val="1200"/>
              </a:spcBef>
              <a:spcAft>
                <a:spcPts val="600"/>
              </a:spcAft>
              <a:buFont typeface="Arial" pitchFamily="34" charset="0"/>
              <a:buChar char="•"/>
              <a:defRPr/>
            </a:pPr>
            <a:r>
              <a:rPr lang="en-US" sz="3200" b="1" dirty="0" err="1" smtClean="0">
                <a:solidFill>
                  <a:srgbClr val="0307AD"/>
                </a:solidFill>
                <a:latin typeface="Times New Roman" pitchFamily="18" charset="0"/>
                <a:ea typeface="Verdana" pitchFamily="34" charset="0"/>
                <a:cs typeface="Times New Roman" pitchFamily="18" charset="0"/>
              </a:rPr>
              <a:t>Thành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lập</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các</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hợp</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tác</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xã</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hoàn</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tất</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thành</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lập</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cuối</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năm</a:t>
            </a:r>
            <a:r>
              <a:rPr lang="en-US" sz="3200" b="1" dirty="0">
                <a:solidFill>
                  <a:srgbClr val="0307AD"/>
                </a:solidFill>
                <a:latin typeface="Times New Roman" pitchFamily="18" charset="0"/>
                <a:ea typeface="Verdana" pitchFamily="34" charset="0"/>
                <a:cs typeface="Times New Roman" pitchFamily="18" charset="0"/>
              </a:rPr>
              <a:t> 2015.</a:t>
            </a:r>
          </a:p>
          <a:p>
            <a:pPr marL="457200" indent="-457200" algn="just" defTabSz="977900">
              <a:spcBef>
                <a:spcPts val="1200"/>
              </a:spcBef>
              <a:spcAft>
                <a:spcPts val="600"/>
              </a:spcAft>
              <a:buFont typeface="Arial" pitchFamily="34" charset="0"/>
              <a:buChar char="•"/>
              <a:defRPr/>
            </a:pPr>
            <a:r>
              <a:rPr lang="en-US" sz="3200" b="1" dirty="0" err="1" smtClean="0">
                <a:solidFill>
                  <a:srgbClr val="0307AD"/>
                </a:solidFill>
                <a:latin typeface="Times New Roman" pitchFamily="18" charset="0"/>
                <a:ea typeface="Verdana" pitchFamily="34" charset="0"/>
                <a:cs typeface="Times New Roman" pitchFamily="18" charset="0"/>
              </a:rPr>
              <a:t>Đầu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tư</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hạ</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tầng</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thực</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hiện</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theo</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chương</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trình</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nông</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thôn</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mới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Huyện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Cẩm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Mỹ</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chậm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nhất</a:t>
            </a:r>
            <a:r>
              <a:rPr lang="en-US" sz="3200" b="1" dirty="0">
                <a:solidFill>
                  <a:srgbClr val="0307AD"/>
                </a:solidFill>
                <a:latin typeface="Times New Roman" pitchFamily="18" charset="0"/>
                <a:ea typeface="Verdana" pitchFamily="34" charset="0"/>
                <a:cs typeface="Times New Roman" pitchFamily="18" charset="0"/>
              </a:rPr>
              <a:t> 2017</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Huyện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Xuân</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Lộc</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chậm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nhất</a:t>
            </a:r>
            <a:r>
              <a:rPr lang="en-US" sz="3200" b="1" dirty="0">
                <a:solidFill>
                  <a:srgbClr val="0307AD"/>
                </a:solidFill>
                <a:latin typeface="Times New Roman" pitchFamily="18" charset="0"/>
                <a:ea typeface="Verdana" pitchFamily="34" charset="0"/>
                <a:cs typeface="Times New Roman" pitchFamily="18" charset="0"/>
              </a:rPr>
              <a:t> 2016</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Huyện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Tân</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Phú</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chậm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nhất</a:t>
            </a:r>
            <a:r>
              <a:rPr lang="en-US" sz="3200" b="1" dirty="0">
                <a:solidFill>
                  <a:srgbClr val="0307AD"/>
                </a:solidFill>
                <a:latin typeface="Times New Roman" pitchFamily="18" charset="0"/>
                <a:ea typeface="Verdana" pitchFamily="34" charset="0"/>
                <a:cs typeface="Times New Roman" pitchFamily="18" charset="0"/>
              </a:rPr>
              <a:t> 2016.</a:t>
            </a:r>
          </a:p>
          <a:p>
            <a:pPr marL="457200" indent="-457200" algn="just" defTabSz="977900">
              <a:spcBef>
                <a:spcPts val="1200"/>
              </a:spcBef>
              <a:spcAft>
                <a:spcPts val="600"/>
              </a:spcAft>
              <a:buFont typeface="Arial" pitchFamily="34" charset="0"/>
              <a:buChar char="•"/>
              <a:defRPr/>
            </a:pPr>
            <a:r>
              <a:rPr lang="en-US" sz="3200" b="1" dirty="0" err="1" smtClean="0">
                <a:solidFill>
                  <a:srgbClr val="0307AD"/>
                </a:solidFill>
                <a:latin typeface="Times New Roman" pitchFamily="18" charset="0"/>
                <a:ea typeface="Verdana" pitchFamily="34" charset="0"/>
                <a:cs typeface="Times New Roman" pitchFamily="18" charset="0"/>
              </a:rPr>
              <a:t>Tái</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canh</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và</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thâm</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canh</a:t>
            </a:r>
            <a:r>
              <a:rPr lang="en-US" sz="3200" b="1" dirty="0">
                <a:solidFill>
                  <a:srgbClr val="0307AD"/>
                </a:solidFill>
                <a:latin typeface="Times New Roman" pitchFamily="18" charset="0"/>
                <a:ea typeface="Verdana" pitchFamily="34" charset="0"/>
                <a:cs typeface="Times New Roman" pitchFamily="18" charset="0"/>
              </a:rPr>
              <a:t>: </a:t>
            </a:r>
            <a:r>
              <a:rPr lang="en-US" sz="3200" b="1" dirty="0" err="1">
                <a:solidFill>
                  <a:srgbClr val="0307AD"/>
                </a:solidFill>
                <a:latin typeface="Times New Roman" pitchFamily="18" charset="0"/>
                <a:ea typeface="Verdana" pitchFamily="34" charset="0"/>
                <a:cs typeface="Times New Roman" pitchFamily="18" charset="0"/>
              </a:rPr>
              <a:t>từ</a:t>
            </a:r>
            <a:r>
              <a:rPr lang="en-US" sz="3200" b="1" dirty="0">
                <a:solidFill>
                  <a:srgbClr val="0307AD"/>
                </a:solidFill>
                <a:latin typeface="Times New Roman" pitchFamily="18" charset="0"/>
                <a:ea typeface="Verdana" pitchFamily="34" charset="0"/>
                <a:cs typeface="Times New Roman" pitchFamily="18" charset="0"/>
              </a:rPr>
              <a:t> 2016 </a:t>
            </a:r>
            <a:r>
              <a:rPr lang="en-US" sz="3200" b="1" dirty="0" err="1">
                <a:solidFill>
                  <a:srgbClr val="0307AD"/>
                </a:solidFill>
                <a:latin typeface="Times New Roman" pitchFamily="18" charset="0"/>
                <a:ea typeface="Verdana" pitchFamily="34" charset="0"/>
                <a:cs typeface="Times New Roman" pitchFamily="18" charset="0"/>
              </a:rPr>
              <a:t>đến</a:t>
            </a:r>
            <a:r>
              <a:rPr lang="en-US" sz="3200" b="1" dirty="0">
                <a:solidFill>
                  <a:srgbClr val="0307AD"/>
                </a:solidFill>
                <a:latin typeface="Times New Roman" pitchFamily="18" charset="0"/>
                <a:ea typeface="Verdana" pitchFamily="34" charset="0"/>
                <a:cs typeface="Times New Roman" pitchFamily="18" charset="0"/>
              </a:rPr>
              <a:t> 2018</a:t>
            </a:r>
            <a:r>
              <a:rPr lang="en-US" sz="3200" b="1" dirty="0" smtClean="0">
                <a:solidFill>
                  <a:srgbClr val="0307AD"/>
                </a:solidFill>
                <a:latin typeface="Times New Roman" pitchFamily="18" charset="0"/>
                <a:ea typeface="Verdana" pitchFamily="34" charset="0"/>
                <a:cs typeface="Times New Roman" pitchFamily="18" charset="0"/>
              </a:rPr>
              <a:t>.</a:t>
            </a:r>
            <a:endParaRPr lang="en-US" sz="32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53246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5869819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295400"/>
            <a:ext cx="8610600" cy="5124480"/>
          </a:xfrm>
          <a:prstGeom prst="rect">
            <a:avLst/>
          </a:prstGeom>
          <a:noFill/>
        </p:spPr>
        <p:txBody>
          <a:bodyPr wrap="square" rtlCol="0">
            <a:spAutoFit/>
          </a:bodyPr>
          <a:lstStyle/>
          <a:p>
            <a:pPr marL="514350" indent="-514350" algn="just" defTabSz="977900">
              <a:spcBef>
                <a:spcPts val="1200"/>
              </a:spcBef>
              <a:spcAft>
                <a:spcPts val="600"/>
              </a:spcAft>
              <a:buFont typeface="+mj-lt"/>
              <a:buAutoNum type="arabicPeriod"/>
              <a:defRPr/>
            </a:pPr>
            <a:r>
              <a:rPr lang="pt-BR" sz="2800" b="1" dirty="0" smtClean="0">
                <a:solidFill>
                  <a:srgbClr val="FF0000"/>
                </a:solidFill>
                <a:latin typeface="Times New Roman" pitchFamily="18" charset="0"/>
                <a:cs typeface="Times New Roman" pitchFamily="18" charset="0"/>
              </a:rPr>
              <a:t>Kế </a:t>
            </a:r>
            <a:r>
              <a:rPr lang="pt-BR" sz="2800" b="1" dirty="0">
                <a:solidFill>
                  <a:srgbClr val="FF0000"/>
                </a:solidFill>
                <a:latin typeface="Times New Roman" pitchFamily="18" charset="0"/>
                <a:cs typeface="Times New Roman" pitchFamily="18" charset="0"/>
              </a:rPr>
              <a:t>hoạch đầu tư xây dựng và củng cố hạ </a:t>
            </a:r>
            <a:r>
              <a:rPr lang="pt-BR" sz="2800" b="1" dirty="0" smtClean="0">
                <a:solidFill>
                  <a:srgbClr val="FF0000"/>
                </a:solidFill>
                <a:latin typeface="Times New Roman" pitchFamily="18" charset="0"/>
                <a:cs typeface="Times New Roman" pitchFamily="18" charset="0"/>
              </a:rPr>
              <a:t>tầng:</a:t>
            </a:r>
          </a:p>
          <a:p>
            <a:pPr marL="338138" indent="-287338" algn="just" defTabSz="977900">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Huyện Tân Phú: tổng chi phí dự trù là 26,4 tỷ đồng</a:t>
            </a:r>
          </a:p>
          <a:p>
            <a:pPr marL="338138" indent="-287338" algn="just" defTabSz="977900">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Huyện Cẩm Mỹ: tổng chi phí dự trù là 15,864 tỷ đồng</a:t>
            </a:r>
          </a:p>
          <a:p>
            <a:pPr marL="338138" indent="-287338" algn="just" defTabSz="977900">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Huyện Xuân Lộc: tổng chi phí dự trù là 7,566 tỷ đồng </a:t>
            </a:r>
          </a:p>
          <a:p>
            <a:pPr marL="457200" indent="-457200" algn="just" defTabSz="977900">
              <a:spcBef>
                <a:spcPts val="1200"/>
              </a:spcBef>
              <a:spcAft>
                <a:spcPts val="600"/>
              </a:spcAft>
              <a:buFont typeface="+mj-lt"/>
              <a:buAutoNum type="arabicPeriod" startAt="2"/>
              <a:defRPr/>
            </a:pPr>
            <a:r>
              <a:rPr lang="pt-BR" sz="2800" b="1" dirty="0" smtClean="0">
                <a:solidFill>
                  <a:srgbClr val="FF0000"/>
                </a:solidFill>
                <a:latin typeface="Times New Roman" pitchFamily="18" charset="0"/>
                <a:ea typeface="Verdana" pitchFamily="34" charset="0"/>
                <a:cs typeface="Times New Roman" pitchFamily="18" charset="0"/>
              </a:rPr>
              <a:t>Kế hoạch đầu tư về phân bón, vật tư và lao động cho sản xuất</a:t>
            </a:r>
          </a:p>
          <a:p>
            <a:pPr marL="801688" indent="-342900" algn="just" defTabSz="977900">
              <a:spcBef>
                <a:spcPts val="1200"/>
              </a:spcBef>
              <a:spcAft>
                <a:spcPts val="600"/>
              </a:spcAft>
              <a:buFont typeface="Wingdings" panose="05000000000000000000" pitchFamily="2" charset="2"/>
              <a:buChar char="Ø"/>
              <a:defRPr/>
            </a:pPr>
            <a:r>
              <a:rPr lang="pt-BR" sz="2800" b="1" dirty="0">
                <a:solidFill>
                  <a:srgbClr val="0307AD"/>
                </a:solidFill>
                <a:latin typeface="Times New Roman" pitchFamily="18" charset="0"/>
                <a:ea typeface="Verdana" pitchFamily="34" charset="0"/>
                <a:cs typeface="Times New Roman" pitchFamily="18" charset="0"/>
              </a:rPr>
              <a:t>	</a:t>
            </a:r>
            <a:r>
              <a:rPr lang="pt-BR" sz="2800" b="1" dirty="0" smtClean="0">
                <a:solidFill>
                  <a:srgbClr val="0307AD"/>
                </a:solidFill>
                <a:latin typeface="Times New Roman" pitchFamily="18" charset="0"/>
                <a:ea typeface="Verdana" pitchFamily="34" charset="0"/>
                <a:cs typeface="Times New Roman" pitchFamily="18" charset="0"/>
                <a:hlinkClick r:id="rId8" action="ppaction://hlinkfile"/>
              </a:rPr>
              <a:t>Phụ lục 03</a:t>
            </a:r>
            <a:endParaRPr lang="pt-BR" sz="2800" b="1" dirty="0" smtClean="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738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465699718"/>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6330" y="1230898"/>
            <a:ext cx="8141677" cy="5093702"/>
          </a:xfrm>
          <a:prstGeom prst="rect">
            <a:avLst/>
          </a:prstGeom>
          <a:noFill/>
        </p:spPr>
        <p:txBody>
          <a:bodyPr wrap="square" rtlCol="0">
            <a:spAutoFit/>
          </a:bodyPr>
          <a:lstStyle/>
          <a:p>
            <a:pPr marL="514350" indent="-514350" algn="just" defTabSz="977900">
              <a:spcBef>
                <a:spcPts val="1200"/>
              </a:spcBef>
              <a:spcAft>
                <a:spcPts val="600"/>
              </a:spcAft>
              <a:buFont typeface="+mj-lt"/>
              <a:buAutoNum type="arabicPeriod" startAt="3"/>
              <a:defRPr/>
            </a:pPr>
            <a:r>
              <a:rPr lang="pt-BR" sz="2800" b="1" dirty="0" smtClean="0">
                <a:solidFill>
                  <a:srgbClr val="FF0000"/>
                </a:solidFill>
                <a:latin typeface="Times New Roman" pitchFamily="18" charset="0"/>
                <a:cs typeface="Times New Roman" pitchFamily="18" charset="0"/>
              </a:rPr>
              <a:t>Kế </a:t>
            </a:r>
            <a:r>
              <a:rPr lang="pt-BR" sz="2800" b="1" dirty="0">
                <a:solidFill>
                  <a:srgbClr val="FF0000"/>
                </a:solidFill>
                <a:latin typeface="Times New Roman" pitchFamily="18" charset="0"/>
                <a:cs typeface="Times New Roman" pitchFamily="18" charset="0"/>
              </a:rPr>
              <a:t>hoạch </a:t>
            </a:r>
            <a:r>
              <a:rPr lang="pt-BR" sz="2800" b="1" dirty="0" smtClean="0">
                <a:solidFill>
                  <a:srgbClr val="FF0000"/>
                </a:solidFill>
                <a:latin typeface="Times New Roman" pitchFamily="18" charset="0"/>
                <a:cs typeface="Times New Roman" pitchFamily="18" charset="0"/>
              </a:rPr>
              <a:t>tiêu thụ bảo quản và chế biến:</a:t>
            </a:r>
          </a:p>
          <a:p>
            <a:pPr indent="-457200" algn="just" defTabSz="977900">
              <a:spcBef>
                <a:spcPts val="1200"/>
              </a:spcBef>
              <a:spcAft>
                <a:spcPts val="600"/>
              </a:spcAft>
              <a:buFontTx/>
              <a:buChar char="-"/>
              <a:defRPr/>
            </a:pPr>
            <a:r>
              <a:rPr lang="pt-BR" sz="2800" b="1" dirty="0" smtClean="0">
                <a:solidFill>
                  <a:srgbClr val="0307AD"/>
                </a:solidFill>
                <a:latin typeface="Times New Roman" pitchFamily="18" charset="0"/>
                <a:ea typeface="Verdana" pitchFamily="34" charset="0"/>
                <a:cs typeface="Times New Roman" pitchFamily="18" charset="0"/>
              </a:rPr>
              <a:t>Tiêu thụ cà phê cho nông dân thông qua HTX với mức giá hỗ trợ</a:t>
            </a:r>
            <a:r>
              <a:rPr lang="da-DK" sz="2800" b="1" dirty="0" smtClean="0">
                <a:solidFill>
                  <a:srgbClr val="0307AD"/>
                </a:solidFill>
                <a:latin typeface="Times New Roman" pitchFamily="18" charset="0"/>
                <a:ea typeface="Verdana" pitchFamily="34" charset="0"/>
                <a:cs typeface="Times New Roman" pitchFamily="18" charset="0"/>
              </a:rPr>
              <a:t>: 100 đ/kg đối với HTX và 300 đ/kg đối với nông dân (đối với lượng sản phẩm đạt chứng nhận 4C)</a:t>
            </a:r>
          </a:p>
          <a:p>
            <a:pPr indent="-457200" algn="just" defTabSz="977900">
              <a:spcBef>
                <a:spcPts val="1200"/>
              </a:spcBef>
              <a:spcAft>
                <a:spcPts val="600"/>
              </a:spcAft>
              <a:buFontTx/>
              <a:buChar char="-"/>
              <a:defRPr/>
            </a:pPr>
            <a:r>
              <a:rPr lang="da-DK" sz="2800" b="1" dirty="0" smtClean="0">
                <a:solidFill>
                  <a:srgbClr val="0307AD"/>
                </a:solidFill>
                <a:latin typeface="Times New Roman" pitchFamily="18" charset="0"/>
                <a:ea typeface="Verdana" pitchFamily="34" charset="0"/>
                <a:cs typeface="Times New Roman" pitchFamily="18" charset="0"/>
              </a:rPr>
              <a:t>Tín Nghĩa cử đại lý thu mua từ nông dân trong trường hợp chưa thành lập HTX.</a:t>
            </a:r>
          </a:p>
          <a:p>
            <a:pPr indent="-457200" algn="just" defTabSz="977900">
              <a:spcBef>
                <a:spcPts val="1200"/>
              </a:spcBef>
              <a:spcAft>
                <a:spcPts val="600"/>
              </a:spcAft>
              <a:buFontTx/>
              <a:buChar char="-"/>
              <a:defRPr/>
            </a:pPr>
            <a:r>
              <a:rPr lang="da-DK" sz="2800" b="1" dirty="0">
                <a:solidFill>
                  <a:srgbClr val="0307AD"/>
                </a:solidFill>
                <a:latin typeface="Times New Roman" pitchFamily="18" charset="0"/>
                <a:ea typeface="Verdana" pitchFamily="34" charset="0"/>
                <a:cs typeface="Times New Roman" pitchFamily="18" charset="0"/>
              </a:rPr>
              <a:t>Tín </a:t>
            </a:r>
            <a:r>
              <a:rPr lang="da-DK" sz="2800" b="1" dirty="0" smtClean="0">
                <a:solidFill>
                  <a:srgbClr val="0307AD"/>
                </a:solidFill>
                <a:latin typeface="Times New Roman" pitchFamily="18" charset="0"/>
                <a:ea typeface="Verdana" pitchFamily="34" charset="0"/>
                <a:cs typeface="Times New Roman" pitchFamily="18" charset="0"/>
              </a:rPr>
              <a:t>Nghĩa</a:t>
            </a:r>
            <a:r>
              <a:rPr lang="pt-BR" sz="2800" b="1" dirty="0" smtClean="0">
                <a:solidFill>
                  <a:srgbClr val="0307AD"/>
                </a:solidFill>
                <a:latin typeface="Times New Roman" pitchFamily="18" charset="0"/>
                <a:ea typeface="Verdana" pitchFamily="34" charset="0"/>
                <a:cs typeface="Times New Roman" pitchFamily="18" charset="0"/>
              </a:rPr>
              <a:t> đảm bảo thu mua hàng thành phẩm n</a:t>
            </a:r>
            <a:r>
              <a:rPr lang="da-DK" sz="2800" b="1" dirty="0" smtClean="0">
                <a:solidFill>
                  <a:srgbClr val="0307AD"/>
                </a:solidFill>
                <a:latin typeface="Times New Roman" pitchFamily="18" charset="0"/>
                <a:ea typeface="Verdana" pitchFamily="34" charset="0"/>
                <a:cs typeface="Times New Roman" pitchFamily="18" charset="0"/>
              </a:rPr>
              <a:t>ếu HTX có khả năng chế biến từ hàng xô ra thành phẩm đạt tiêu chuẩn xuất khẩu.</a:t>
            </a:r>
            <a:endParaRPr lang="pt-BR"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0231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625466287"/>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340852"/>
            <a:ext cx="8305800" cy="4755148"/>
          </a:xfrm>
          <a:prstGeom prst="rect">
            <a:avLst/>
          </a:prstGeom>
          <a:noFill/>
        </p:spPr>
        <p:txBody>
          <a:bodyPr wrap="square" rtlCol="0">
            <a:spAutoFit/>
          </a:bodyPr>
          <a:lstStyle/>
          <a:p>
            <a:pPr marL="457200" indent="-457200" algn="just" defTabSz="977900">
              <a:lnSpc>
                <a:spcPct val="150000"/>
              </a:lnSpc>
              <a:spcBef>
                <a:spcPts val="1200"/>
              </a:spcBef>
              <a:spcAft>
                <a:spcPts val="600"/>
              </a:spcAft>
              <a:buFont typeface="Arial" panose="020B0604020202020204" pitchFamily="34" charset="0"/>
              <a:buChar char="•"/>
              <a:defRPr/>
            </a:pPr>
            <a:r>
              <a:rPr lang="pt-BR" sz="3200" b="1" dirty="0" smtClean="0">
                <a:solidFill>
                  <a:srgbClr val="0307AD"/>
                </a:solidFill>
                <a:latin typeface="Times New Roman" pitchFamily="18" charset="0"/>
                <a:ea typeface="Verdana" pitchFamily="34" charset="0"/>
                <a:cs typeface="Times New Roman" pitchFamily="18" charset="0"/>
              </a:rPr>
              <a:t>Giữa </a:t>
            </a:r>
            <a:r>
              <a:rPr lang="pt-BR" sz="3200" b="1" dirty="0">
                <a:solidFill>
                  <a:srgbClr val="0307AD"/>
                </a:solidFill>
                <a:latin typeface="Times New Roman" pitchFamily="18" charset="0"/>
                <a:ea typeface="Verdana" pitchFamily="34" charset="0"/>
                <a:cs typeface="Times New Roman" pitchFamily="18" charset="0"/>
              </a:rPr>
              <a:t>doanh nghiệp với đại diện của nông dân – HTX và nông dân trong tiêu thụ sản phẩm nông sản.</a:t>
            </a:r>
            <a:endParaRPr lang="en-US" sz="32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 typeface="Arial" panose="020B0604020202020204" pitchFamily="34" charset="0"/>
              <a:buChar char="•"/>
              <a:defRPr/>
            </a:pPr>
            <a:r>
              <a:rPr lang="pt-BR" sz="3200" b="1" dirty="0" smtClean="0">
                <a:solidFill>
                  <a:srgbClr val="0307AD"/>
                </a:solidFill>
                <a:latin typeface="Times New Roman" pitchFamily="18" charset="0"/>
                <a:ea typeface="Verdana" pitchFamily="34" charset="0"/>
                <a:cs typeface="Times New Roman" pitchFamily="18" charset="0"/>
              </a:rPr>
              <a:t>Giữa </a:t>
            </a:r>
            <a:r>
              <a:rPr lang="pt-BR" sz="3200" b="1" dirty="0">
                <a:solidFill>
                  <a:srgbClr val="0307AD"/>
                </a:solidFill>
                <a:latin typeface="Times New Roman" pitchFamily="18" charset="0"/>
                <a:ea typeface="Verdana" pitchFamily="34" charset="0"/>
                <a:cs typeface="Times New Roman" pitchFamily="18" charset="0"/>
              </a:rPr>
              <a:t>doanh nghiệp, tổ chức đại diện của nông dân – HTX và nông dân trong cung cấp dịch vụ, vật tư phân bón cho nông </a:t>
            </a:r>
            <a:r>
              <a:rPr lang="pt-BR" sz="3200" b="1" dirty="0" smtClean="0">
                <a:solidFill>
                  <a:srgbClr val="0307AD"/>
                </a:solidFill>
                <a:latin typeface="Times New Roman" pitchFamily="18" charset="0"/>
                <a:ea typeface="Verdana" pitchFamily="34" charset="0"/>
                <a:cs typeface="Times New Roman" pitchFamily="18" charset="0"/>
              </a:rPr>
              <a:t>dân.</a:t>
            </a:r>
            <a:endParaRPr lang="en-US" sz="32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4489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14812" y="2971800"/>
            <a:ext cx="8229600" cy="3416320"/>
          </a:xfrm>
          <a:prstGeom prst="rect">
            <a:avLst/>
          </a:prstGeom>
          <a:noFill/>
          <a:ln w="9525">
            <a:noFill/>
            <a:miter lim="800000"/>
            <a:headEnd/>
            <a:tailEnd/>
          </a:ln>
        </p:spPr>
        <p:txBody>
          <a:bodyPr>
            <a:spAutoFit/>
          </a:bodyPr>
          <a:lstStyle/>
          <a:p>
            <a:pPr algn="ctr">
              <a:lnSpc>
                <a:spcPct val="150000"/>
              </a:lnSpc>
              <a:defRPr/>
            </a:pPr>
            <a:r>
              <a:rPr lang="en-US" sz="5400" b="1" dirty="0">
                <a:solidFill>
                  <a:srgbClr val="FFC000"/>
                </a:solidFill>
                <a:latin typeface="Times New Roman" pitchFamily="18" charset="0"/>
                <a:ea typeface="Verdana" pitchFamily="34" charset="0"/>
                <a:cs typeface="Times New Roman" pitchFamily="18" charset="0"/>
              </a:rPr>
              <a:t>PHẦN </a:t>
            </a:r>
            <a:r>
              <a:rPr lang="en-US" sz="5400" b="1" dirty="0" smtClean="0">
                <a:solidFill>
                  <a:srgbClr val="FFC000"/>
                </a:solidFill>
                <a:latin typeface="Times New Roman" pitchFamily="18" charset="0"/>
                <a:ea typeface="Verdana" pitchFamily="34" charset="0"/>
                <a:cs typeface="Times New Roman" pitchFamily="18" charset="0"/>
              </a:rPr>
              <a:t>I: </a:t>
            </a:r>
          </a:p>
          <a:p>
            <a:pPr algn="ctr">
              <a:lnSpc>
                <a:spcPct val="150000"/>
              </a:lnSpc>
              <a:defRPr/>
            </a:pPr>
            <a:r>
              <a:rPr lang="en-US" sz="5400" b="1" dirty="0" smtClean="0">
                <a:solidFill>
                  <a:schemeClr val="bg1"/>
                </a:solidFill>
                <a:latin typeface="Times New Roman" pitchFamily="18" charset="0"/>
                <a:ea typeface="Verdana" pitchFamily="34" charset="0"/>
                <a:cs typeface="Times New Roman" pitchFamily="18" charset="0"/>
              </a:rPr>
              <a:t>NỘI DUNG TRÌNH BÀY</a:t>
            </a:r>
            <a:endParaRPr lang="en-US" sz="5400" b="1" dirty="0">
              <a:solidFill>
                <a:schemeClr val="bg1"/>
              </a:solidFill>
              <a:latin typeface="Times New Roman" pitchFamily="18" charset="0"/>
              <a:ea typeface="Verdana" pitchFamily="34" charset="0"/>
              <a:cs typeface="Times New Roman" pitchFamily="18" charset="0"/>
            </a:endParaRPr>
          </a:p>
          <a:p>
            <a:pPr algn="ctr">
              <a:lnSpc>
                <a:spcPct val="150000"/>
              </a:lnSpc>
              <a:defRPr/>
            </a:pPr>
            <a:endParaRPr lang="en-US" sz="3600" b="1" dirty="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152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187792670"/>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69277" y="1031199"/>
            <a:ext cx="8393723" cy="5770811"/>
          </a:xfrm>
          <a:prstGeom prst="rect">
            <a:avLst/>
          </a:prstGeom>
          <a:noFill/>
        </p:spPr>
        <p:txBody>
          <a:bodyPr wrap="square" rtlCol="0">
            <a:spAutoFit/>
          </a:bodyPr>
          <a:lstStyle/>
          <a:p>
            <a:pPr marL="457200" indent="-457200" algn="just" defTabSz="977900">
              <a:lnSpc>
                <a:spcPct val="150000"/>
              </a:lnSpc>
              <a:spcBef>
                <a:spcPts val="1200"/>
              </a:spcBef>
              <a:spcAft>
                <a:spcPts val="600"/>
              </a:spcAft>
              <a:buFontTx/>
              <a:buChar char="-"/>
              <a:defRPr/>
            </a:pPr>
            <a:r>
              <a:rPr lang="pt-BR" sz="2800" b="1" dirty="0" smtClean="0">
                <a:solidFill>
                  <a:srgbClr val="0307AD"/>
                </a:solidFill>
                <a:latin typeface="Times New Roman" pitchFamily="18" charset="0"/>
                <a:ea typeface="Verdana" pitchFamily="34" charset="0"/>
                <a:cs typeface="Times New Roman" pitchFamily="18" charset="0"/>
              </a:rPr>
              <a:t>Nhóm </a:t>
            </a:r>
            <a:r>
              <a:rPr lang="pt-BR" sz="2800" b="1" dirty="0">
                <a:solidFill>
                  <a:srgbClr val="0307AD"/>
                </a:solidFill>
                <a:latin typeface="Times New Roman" pitchFamily="18" charset="0"/>
                <a:ea typeface="Verdana" pitchFamily="34" charset="0"/>
                <a:cs typeface="Times New Roman" pitchFamily="18" charset="0"/>
              </a:rPr>
              <a:t>giải pháp kỹ </a:t>
            </a:r>
            <a:r>
              <a:rPr lang="pt-BR" sz="2800" b="1" dirty="0" smtClean="0">
                <a:solidFill>
                  <a:srgbClr val="0307AD"/>
                </a:solidFill>
                <a:latin typeface="Times New Roman" pitchFamily="18" charset="0"/>
                <a:ea typeface="Verdana" pitchFamily="34" charset="0"/>
                <a:cs typeface="Times New Roman" pitchFamily="18" charset="0"/>
              </a:rPr>
              <a:t>thuật</a:t>
            </a: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Nhóm giải pháp về k</a:t>
            </a:r>
            <a:r>
              <a:rPr lang="pt-BR" sz="2800" b="1" dirty="0" smtClean="0">
                <a:solidFill>
                  <a:srgbClr val="0307AD"/>
                </a:solidFill>
                <a:latin typeface="Times New Roman" pitchFamily="18" charset="0"/>
                <a:ea typeface="Verdana" pitchFamily="34" charset="0"/>
                <a:cs typeface="Times New Roman" pitchFamily="18" charset="0"/>
              </a:rPr>
              <a:t>hoa </a:t>
            </a:r>
            <a:r>
              <a:rPr lang="pt-BR" sz="2800" b="1" dirty="0">
                <a:solidFill>
                  <a:srgbClr val="0307AD"/>
                </a:solidFill>
                <a:latin typeface="Times New Roman" pitchFamily="18" charset="0"/>
                <a:ea typeface="Verdana" pitchFamily="34" charset="0"/>
                <a:cs typeface="Times New Roman" pitchFamily="18" charset="0"/>
              </a:rPr>
              <a:t>học công </a:t>
            </a:r>
            <a:r>
              <a:rPr lang="pt-BR" sz="2800" b="1" dirty="0" smtClean="0">
                <a:solidFill>
                  <a:srgbClr val="0307AD"/>
                </a:solidFill>
                <a:latin typeface="Times New Roman" pitchFamily="18" charset="0"/>
                <a:ea typeface="Verdana" pitchFamily="34" charset="0"/>
                <a:cs typeface="Times New Roman" pitchFamily="18" charset="0"/>
              </a:rPr>
              <a:t>nghệ</a:t>
            </a:r>
            <a:endParaRPr lang="pt-BR" sz="28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Nhóm giải pháp đào tạo tập </a:t>
            </a:r>
            <a:r>
              <a:rPr lang="pt-BR" sz="2800" b="1" dirty="0" smtClean="0">
                <a:solidFill>
                  <a:srgbClr val="0307AD"/>
                </a:solidFill>
                <a:latin typeface="Times New Roman" pitchFamily="18" charset="0"/>
                <a:ea typeface="Verdana" pitchFamily="34" charset="0"/>
                <a:cs typeface="Times New Roman" pitchFamily="18" charset="0"/>
              </a:rPr>
              <a:t>huấn</a:t>
            </a:r>
            <a:endParaRPr lang="pt-BR" sz="28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Nhóm giải pháp về tài chính, tín </a:t>
            </a:r>
            <a:r>
              <a:rPr lang="pt-BR" sz="2800" b="1" dirty="0" smtClean="0">
                <a:solidFill>
                  <a:srgbClr val="0307AD"/>
                </a:solidFill>
                <a:latin typeface="Times New Roman" pitchFamily="18" charset="0"/>
                <a:ea typeface="Verdana" pitchFamily="34" charset="0"/>
                <a:cs typeface="Times New Roman" pitchFamily="18" charset="0"/>
              </a:rPr>
              <a:t>dụng</a:t>
            </a:r>
            <a:endParaRPr lang="pt-BR" sz="28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Nhóm giải pháp củng cố, đầu tư xây dựng hạ </a:t>
            </a:r>
            <a:r>
              <a:rPr lang="pt-BR" sz="2800" b="1" dirty="0" smtClean="0">
                <a:solidFill>
                  <a:srgbClr val="0307AD"/>
                </a:solidFill>
                <a:latin typeface="Times New Roman" pitchFamily="18" charset="0"/>
                <a:ea typeface="Verdana" pitchFamily="34" charset="0"/>
                <a:cs typeface="Times New Roman" pitchFamily="18" charset="0"/>
              </a:rPr>
              <a:t>tầng</a:t>
            </a:r>
            <a:endParaRPr lang="pt-BR" sz="28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Nhóm giải pháp về xây dựng các tổ chức đại diện nông dân</a:t>
            </a:r>
            <a:endParaRPr lang="en-US"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4489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594142237"/>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40323" y="1971050"/>
            <a:ext cx="8522677" cy="4201150"/>
          </a:xfrm>
          <a:prstGeom prst="rect">
            <a:avLst/>
          </a:prstGeom>
          <a:noFill/>
        </p:spPr>
        <p:txBody>
          <a:bodyPr wrap="square" rtlCol="0">
            <a:spAutoFit/>
          </a:bodyPr>
          <a:lstStyle/>
          <a:p>
            <a:pPr algn="just" defTabSz="977900">
              <a:spcBef>
                <a:spcPts val="1200"/>
              </a:spcBef>
              <a:spcAft>
                <a:spcPts val="600"/>
              </a:spcAft>
              <a:defRPr/>
            </a:pPr>
            <a:r>
              <a:rPr lang="vi-VN" sz="3200" b="1" dirty="0" smtClean="0">
                <a:solidFill>
                  <a:srgbClr val="FF0000"/>
                </a:solidFill>
                <a:latin typeface="Times New Roman" pitchFamily="18" charset="0"/>
                <a:ea typeface="Verdana" pitchFamily="34" charset="0"/>
                <a:cs typeface="Times New Roman" pitchFamily="18" charset="0"/>
              </a:rPr>
              <a:t>Tổng</a:t>
            </a:r>
            <a:r>
              <a:rPr lang="en-US" sz="3200" b="1" dirty="0" smtClean="0">
                <a:solidFill>
                  <a:srgbClr val="FF0000"/>
                </a:solidFill>
                <a:latin typeface="Times New Roman" pitchFamily="18" charset="0"/>
                <a:ea typeface="Verdana" pitchFamily="34" charset="0"/>
                <a:cs typeface="Times New Roman" pitchFamily="18" charset="0"/>
              </a:rPr>
              <a:t> </a:t>
            </a:r>
            <a:r>
              <a:rPr lang="vi-VN" sz="3200" b="1" dirty="0" smtClean="0">
                <a:solidFill>
                  <a:srgbClr val="FF0000"/>
                </a:solidFill>
                <a:latin typeface="Times New Roman" pitchFamily="18" charset="0"/>
                <a:ea typeface="Verdana" pitchFamily="34" charset="0"/>
                <a:cs typeface="Times New Roman" pitchFamily="18" charset="0"/>
              </a:rPr>
              <a:t>kinh </a:t>
            </a:r>
            <a:r>
              <a:rPr lang="vi-VN" sz="3200" b="1" dirty="0">
                <a:solidFill>
                  <a:srgbClr val="FF0000"/>
                </a:solidFill>
                <a:latin typeface="Times New Roman" pitchFamily="18" charset="0"/>
                <a:ea typeface="Verdana" pitchFamily="34" charset="0"/>
                <a:cs typeface="Times New Roman" pitchFamily="18" charset="0"/>
              </a:rPr>
              <a:t>phí đầu </a:t>
            </a:r>
            <a:r>
              <a:rPr lang="vi-VN" sz="3200" b="1" dirty="0" smtClean="0">
                <a:solidFill>
                  <a:srgbClr val="FF0000"/>
                </a:solidFill>
                <a:latin typeface="Times New Roman" pitchFamily="18" charset="0"/>
                <a:ea typeface="Verdana" pitchFamily="34" charset="0"/>
                <a:cs typeface="Times New Roman" pitchFamily="18" charset="0"/>
              </a:rPr>
              <a:t>tư</a:t>
            </a:r>
            <a:r>
              <a:rPr lang="en-US" sz="3200" b="1" dirty="0">
                <a:solidFill>
                  <a:srgbClr val="FF0000"/>
                </a:solidFill>
                <a:latin typeface="Times New Roman" pitchFamily="18" charset="0"/>
                <a:ea typeface="Verdana" pitchFamily="34" charset="0"/>
                <a:cs typeface="Times New Roman" pitchFamily="18" charset="0"/>
              </a:rPr>
              <a:t>:</a:t>
            </a:r>
            <a:r>
              <a:rPr lang="en-US" sz="3200" b="1" dirty="0" smtClean="0">
                <a:solidFill>
                  <a:srgbClr val="FF0000"/>
                </a:solidFill>
                <a:latin typeface="Times New Roman" pitchFamily="18" charset="0"/>
                <a:ea typeface="Verdana" pitchFamily="34" charset="0"/>
                <a:cs typeface="Times New Roman" pitchFamily="18" charset="0"/>
              </a:rPr>
              <a:t> </a:t>
            </a:r>
          </a:p>
          <a:p>
            <a:pPr algn="ctr" defTabSz="977900">
              <a:spcBef>
                <a:spcPts val="1200"/>
              </a:spcBef>
              <a:spcAft>
                <a:spcPts val="600"/>
              </a:spcAft>
              <a:defRPr/>
            </a:pPr>
            <a:r>
              <a:rPr lang="en-US" sz="3200" b="1" dirty="0" smtClean="0">
                <a:solidFill>
                  <a:srgbClr val="FF0000"/>
                </a:solidFill>
                <a:latin typeface="Times New Roman" pitchFamily="18" charset="0"/>
                <a:ea typeface="Verdana" pitchFamily="34" charset="0"/>
                <a:cs typeface="Times New Roman" pitchFamily="18" charset="0"/>
              </a:rPr>
              <a:t>722</a:t>
            </a:r>
            <a:r>
              <a:rPr lang="vi-VN" sz="3200" b="1" dirty="0">
                <a:solidFill>
                  <a:srgbClr val="FF0000"/>
                </a:solidFill>
                <a:latin typeface="Times New Roman" pitchFamily="18" charset="0"/>
                <a:ea typeface="Verdana" pitchFamily="34" charset="0"/>
                <a:cs typeface="Times New Roman" pitchFamily="18" charset="0"/>
              </a:rPr>
              <a:t>.</a:t>
            </a:r>
            <a:r>
              <a:rPr lang="en-US" sz="3200" b="1" dirty="0">
                <a:solidFill>
                  <a:srgbClr val="FF0000"/>
                </a:solidFill>
                <a:latin typeface="Times New Roman" pitchFamily="18" charset="0"/>
                <a:ea typeface="Verdana" pitchFamily="34" charset="0"/>
                <a:cs typeface="Times New Roman" pitchFamily="18" charset="0"/>
              </a:rPr>
              <a:t>060</a:t>
            </a:r>
            <a:r>
              <a:rPr lang="vi-VN" sz="3200" b="1" dirty="0">
                <a:solidFill>
                  <a:srgbClr val="FF0000"/>
                </a:solidFill>
                <a:latin typeface="Times New Roman" pitchFamily="18" charset="0"/>
                <a:ea typeface="Verdana" pitchFamily="34" charset="0"/>
                <a:cs typeface="Times New Roman" pitchFamily="18" charset="0"/>
              </a:rPr>
              <a:t>,90 triệu đồng, </a:t>
            </a:r>
            <a:r>
              <a:rPr lang="vi-VN" sz="3200" b="1" dirty="0" smtClean="0">
                <a:solidFill>
                  <a:srgbClr val="FF0000"/>
                </a:solidFill>
                <a:latin typeface="Times New Roman" pitchFamily="18" charset="0"/>
                <a:ea typeface="Verdana" pitchFamily="34" charset="0"/>
                <a:cs typeface="Times New Roman" pitchFamily="18" charset="0"/>
              </a:rPr>
              <a:t>trong </a:t>
            </a:r>
            <a:r>
              <a:rPr lang="vi-VN" sz="3200" b="1" dirty="0">
                <a:solidFill>
                  <a:srgbClr val="FF0000"/>
                </a:solidFill>
                <a:latin typeface="Times New Roman" pitchFamily="18" charset="0"/>
                <a:ea typeface="Verdana" pitchFamily="34" charset="0"/>
                <a:cs typeface="Times New Roman" pitchFamily="18" charset="0"/>
              </a:rPr>
              <a:t>đó</a:t>
            </a:r>
            <a:r>
              <a:rPr lang="vi-VN" sz="3200" b="1" dirty="0" smtClean="0">
                <a:solidFill>
                  <a:srgbClr val="FF0000"/>
                </a:solidFill>
                <a:latin typeface="Times New Roman" pitchFamily="18" charset="0"/>
                <a:ea typeface="Verdana" pitchFamily="34" charset="0"/>
                <a:cs typeface="Times New Roman" pitchFamily="18" charset="0"/>
              </a:rPr>
              <a:t>:</a:t>
            </a:r>
            <a:endParaRPr lang="en-US" sz="3200" b="1" dirty="0" smtClean="0">
              <a:solidFill>
                <a:srgbClr val="FF0000"/>
              </a:solidFill>
              <a:latin typeface="Times New Roman" pitchFamily="18" charset="0"/>
              <a:ea typeface="Verdana" pitchFamily="34" charset="0"/>
              <a:cs typeface="Times New Roman" pitchFamily="18" charset="0"/>
            </a:endParaRPr>
          </a:p>
          <a:p>
            <a:pPr marL="519113" lvl="2" indent="-349250" algn="just" defTabSz="977900">
              <a:spcBef>
                <a:spcPts val="1200"/>
              </a:spcBef>
              <a:spcAft>
                <a:spcPts val="600"/>
              </a:spcAft>
              <a:buFontTx/>
              <a:buChar char="-"/>
              <a:defRPr/>
            </a:pPr>
            <a:r>
              <a:rPr lang="vi-VN" sz="3200" b="1" dirty="0">
                <a:solidFill>
                  <a:srgbClr val="7030A0"/>
                </a:solidFill>
                <a:latin typeface="Times New Roman" pitchFamily="18" charset="0"/>
                <a:ea typeface="Verdana" pitchFamily="34" charset="0"/>
                <a:cs typeface="Times New Roman" pitchFamily="18" charset="0"/>
              </a:rPr>
              <a:t>Đầu tư cho sản </a:t>
            </a:r>
            <a:r>
              <a:rPr lang="vi-VN" sz="3200" b="1" dirty="0" smtClean="0">
                <a:solidFill>
                  <a:srgbClr val="7030A0"/>
                </a:solidFill>
                <a:latin typeface="Times New Roman" pitchFamily="18" charset="0"/>
                <a:ea typeface="Verdana" pitchFamily="34" charset="0"/>
                <a:cs typeface="Times New Roman" pitchFamily="18" charset="0"/>
              </a:rPr>
              <a:t>xuất</a:t>
            </a:r>
            <a:r>
              <a:rPr lang="en-US" sz="3200" b="1" dirty="0" smtClean="0">
                <a:solidFill>
                  <a:srgbClr val="7030A0"/>
                </a:solidFill>
                <a:latin typeface="Times New Roman" pitchFamily="18" charset="0"/>
                <a:ea typeface="Verdana" pitchFamily="34" charset="0"/>
                <a:cs typeface="Times New Roman" pitchFamily="18" charset="0"/>
              </a:rPr>
              <a:t>:    </a:t>
            </a:r>
            <a:r>
              <a:rPr lang="vi-VN" sz="3200" b="1" dirty="0" smtClean="0">
                <a:solidFill>
                  <a:srgbClr val="7030A0"/>
                </a:solidFill>
                <a:latin typeface="Times New Roman" pitchFamily="18" charset="0"/>
                <a:ea typeface="Verdana" pitchFamily="34" charset="0"/>
                <a:cs typeface="Times New Roman" pitchFamily="18" charset="0"/>
              </a:rPr>
              <a:t>215.910,90 </a:t>
            </a:r>
            <a:r>
              <a:rPr lang="vi-VN" sz="3200" b="1" dirty="0">
                <a:solidFill>
                  <a:srgbClr val="7030A0"/>
                </a:solidFill>
                <a:latin typeface="Times New Roman" pitchFamily="18" charset="0"/>
                <a:ea typeface="Verdana" pitchFamily="34" charset="0"/>
                <a:cs typeface="Times New Roman" pitchFamily="18" charset="0"/>
              </a:rPr>
              <a:t>triệu đồng</a:t>
            </a:r>
            <a:endParaRPr lang="en-US" sz="3200" b="1" dirty="0">
              <a:solidFill>
                <a:srgbClr val="7030A0"/>
              </a:solidFill>
              <a:latin typeface="Times New Roman" pitchFamily="18" charset="0"/>
              <a:ea typeface="Verdana" pitchFamily="34" charset="0"/>
              <a:cs typeface="Times New Roman" pitchFamily="18" charset="0"/>
            </a:endParaRPr>
          </a:p>
          <a:p>
            <a:pPr marL="519113" lvl="2" indent="-349250" algn="just" defTabSz="977900">
              <a:spcBef>
                <a:spcPts val="1200"/>
              </a:spcBef>
              <a:spcAft>
                <a:spcPts val="600"/>
              </a:spcAft>
              <a:buFontTx/>
              <a:buChar char="-"/>
              <a:defRPr/>
            </a:pPr>
            <a:r>
              <a:rPr lang="vi-VN" sz="3200" b="1" dirty="0">
                <a:solidFill>
                  <a:srgbClr val="7030A0"/>
                </a:solidFill>
                <a:latin typeface="Times New Roman" pitchFamily="18" charset="0"/>
                <a:ea typeface="Verdana" pitchFamily="34" charset="0"/>
                <a:cs typeface="Times New Roman" pitchFamily="18" charset="0"/>
              </a:rPr>
              <a:t>Chi phí thu mua:</a:t>
            </a:r>
            <a:r>
              <a:rPr lang="en-US" sz="3200" b="1" dirty="0">
                <a:solidFill>
                  <a:srgbClr val="7030A0"/>
                </a:solidFill>
                <a:latin typeface="Times New Roman" pitchFamily="18" charset="0"/>
                <a:ea typeface="Verdana" pitchFamily="34" charset="0"/>
                <a:cs typeface="Times New Roman" pitchFamily="18" charset="0"/>
              </a:rPr>
              <a:t> </a:t>
            </a:r>
            <a:r>
              <a:rPr lang="en-US" sz="3200" b="1" dirty="0" smtClean="0">
                <a:solidFill>
                  <a:srgbClr val="7030A0"/>
                </a:solidFill>
                <a:latin typeface="Times New Roman" pitchFamily="18" charset="0"/>
                <a:ea typeface="Verdana" pitchFamily="34" charset="0"/>
                <a:cs typeface="Times New Roman" pitchFamily="18" charset="0"/>
              </a:rPr>
              <a:t>         </a:t>
            </a:r>
            <a:r>
              <a:rPr lang="vi-VN" sz="3200" b="1" dirty="0" smtClean="0">
                <a:solidFill>
                  <a:srgbClr val="7030A0"/>
                </a:solidFill>
                <a:latin typeface="Times New Roman" pitchFamily="18" charset="0"/>
                <a:ea typeface="Verdana" pitchFamily="34" charset="0"/>
                <a:cs typeface="Times New Roman" pitchFamily="18" charset="0"/>
              </a:rPr>
              <a:t>456.320,00 </a:t>
            </a:r>
            <a:r>
              <a:rPr lang="vi-VN" sz="3200" b="1" dirty="0">
                <a:solidFill>
                  <a:srgbClr val="7030A0"/>
                </a:solidFill>
                <a:latin typeface="Times New Roman" pitchFamily="18" charset="0"/>
                <a:ea typeface="Verdana" pitchFamily="34" charset="0"/>
                <a:cs typeface="Times New Roman" pitchFamily="18" charset="0"/>
              </a:rPr>
              <a:t>triệu đồng</a:t>
            </a:r>
            <a:endParaRPr lang="en-US" sz="3200" b="1" dirty="0">
              <a:solidFill>
                <a:srgbClr val="7030A0"/>
              </a:solidFill>
              <a:latin typeface="Times New Roman" pitchFamily="18" charset="0"/>
              <a:ea typeface="Verdana" pitchFamily="34" charset="0"/>
              <a:cs typeface="Times New Roman" pitchFamily="18" charset="0"/>
            </a:endParaRPr>
          </a:p>
          <a:p>
            <a:pPr marL="519113" lvl="2" indent="-349250" algn="just" defTabSz="977900">
              <a:spcBef>
                <a:spcPts val="1200"/>
              </a:spcBef>
              <a:spcAft>
                <a:spcPts val="600"/>
              </a:spcAft>
              <a:buFontTx/>
              <a:buChar char="-"/>
              <a:defRPr/>
            </a:pPr>
            <a:r>
              <a:rPr lang="vi-VN" sz="3200" b="1" dirty="0">
                <a:solidFill>
                  <a:srgbClr val="7030A0"/>
                </a:solidFill>
                <a:latin typeface="Times New Roman" pitchFamily="18" charset="0"/>
                <a:ea typeface="Verdana" pitchFamily="34" charset="0"/>
                <a:cs typeface="Times New Roman" pitchFamily="18" charset="0"/>
              </a:rPr>
              <a:t>Chi phí đầu tư hạ tầng: 4</a:t>
            </a:r>
            <a:r>
              <a:rPr lang="en-US" sz="3200" b="1" dirty="0">
                <a:solidFill>
                  <a:srgbClr val="7030A0"/>
                </a:solidFill>
                <a:latin typeface="Times New Roman" pitchFamily="18" charset="0"/>
                <a:ea typeface="Verdana" pitchFamily="34" charset="0"/>
                <a:cs typeface="Times New Roman" pitchFamily="18" charset="0"/>
              </a:rPr>
              <a:t>9</a:t>
            </a:r>
            <a:r>
              <a:rPr lang="vi-VN" sz="3200" b="1" dirty="0">
                <a:solidFill>
                  <a:srgbClr val="7030A0"/>
                </a:solidFill>
                <a:latin typeface="Times New Roman" pitchFamily="18" charset="0"/>
                <a:ea typeface="Verdana" pitchFamily="34" charset="0"/>
                <a:cs typeface="Times New Roman" pitchFamily="18" charset="0"/>
              </a:rPr>
              <a:t>.</a:t>
            </a:r>
            <a:r>
              <a:rPr lang="en-US" sz="3200" b="1" dirty="0">
                <a:solidFill>
                  <a:srgbClr val="7030A0"/>
                </a:solidFill>
                <a:latin typeface="Times New Roman" pitchFamily="18" charset="0"/>
                <a:ea typeface="Verdana" pitchFamily="34" charset="0"/>
                <a:cs typeface="Times New Roman" pitchFamily="18" charset="0"/>
              </a:rPr>
              <a:t>830</a:t>
            </a:r>
            <a:r>
              <a:rPr lang="vi-VN" sz="3200" b="1" dirty="0">
                <a:solidFill>
                  <a:srgbClr val="7030A0"/>
                </a:solidFill>
                <a:latin typeface="Times New Roman" pitchFamily="18" charset="0"/>
                <a:ea typeface="Verdana" pitchFamily="34" charset="0"/>
                <a:cs typeface="Times New Roman" pitchFamily="18" charset="0"/>
              </a:rPr>
              <a:t>,00 triệu đồng</a:t>
            </a:r>
            <a:endParaRPr lang="en-US" sz="3200" b="1" dirty="0">
              <a:solidFill>
                <a:srgbClr val="7030A0"/>
              </a:solidFill>
              <a:latin typeface="Times New Roman" pitchFamily="18" charset="0"/>
              <a:ea typeface="Verdana" pitchFamily="34" charset="0"/>
              <a:cs typeface="Times New Roman" pitchFamily="18" charset="0"/>
            </a:endParaRPr>
          </a:p>
          <a:p>
            <a:pPr algn="just" defTabSz="977900">
              <a:spcBef>
                <a:spcPts val="1200"/>
              </a:spcBef>
              <a:spcAft>
                <a:spcPts val="600"/>
              </a:spcAft>
              <a:defRPr/>
            </a:pPr>
            <a:endParaRPr lang="en-US" sz="3200" b="1" dirty="0" smtClean="0">
              <a:solidFill>
                <a:srgbClr val="C00000"/>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81569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445339102"/>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4248" y="1295400"/>
            <a:ext cx="8522677" cy="5201424"/>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b="1" dirty="0" err="1" smtClean="0">
                <a:solidFill>
                  <a:srgbClr val="FF0000"/>
                </a:solidFill>
                <a:latin typeface="Times New Roman" pitchFamily="18" charset="0"/>
                <a:ea typeface="Verdana" pitchFamily="34" charset="0"/>
                <a:cs typeface="Times New Roman" pitchFamily="18" charset="0"/>
              </a:rPr>
              <a:t>Vốn</a:t>
            </a:r>
            <a:r>
              <a:rPr lang="en-US" sz="2800" b="1" dirty="0" smtClean="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c</a:t>
            </a:r>
            <a:r>
              <a:rPr lang="en-US" sz="2800" b="1" dirty="0" err="1" smtClean="0">
                <a:solidFill>
                  <a:srgbClr val="FF0000"/>
                </a:solidFill>
                <a:latin typeface="Times New Roman" pitchFamily="18" charset="0"/>
                <a:ea typeface="Verdana" pitchFamily="34" charset="0"/>
                <a:cs typeface="Times New Roman" pitchFamily="18" charset="0"/>
              </a:rPr>
              <a:t>ho</a:t>
            </a:r>
            <a:r>
              <a:rPr lang="en-US" sz="2800" b="1" dirty="0" smtClean="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sản</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xuất</a:t>
            </a:r>
            <a:r>
              <a:rPr lang="en-US" sz="2800" b="1" dirty="0">
                <a:solidFill>
                  <a:srgbClr val="FF0000"/>
                </a:solidFill>
                <a:latin typeface="Times New Roman" pitchFamily="18" charset="0"/>
                <a:ea typeface="Verdana" pitchFamily="34" charset="0"/>
                <a:cs typeface="Times New Roman" pitchFamily="18" charset="0"/>
              </a:rPr>
              <a:t>:	</a:t>
            </a:r>
            <a:r>
              <a:rPr lang="en-US" sz="2800" b="1" dirty="0" smtClean="0">
                <a:solidFill>
                  <a:srgbClr val="FF0000"/>
                </a:solidFill>
                <a:latin typeface="Times New Roman" pitchFamily="18" charset="0"/>
                <a:ea typeface="Verdana" pitchFamily="34" charset="0"/>
                <a:cs typeface="Times New Roman" pitchFamily="18" charset="0"/>
              </a:rPr>
              <a:t>      	    215.910,90 </a:t>
            </a:r>
            <a:r>
              <a:rPr lang="en-US" sz="2800" b="1" dirty="0" err="1">
                <a:solidFill>
                  <a:srgbClr val="FF0000"/>
                </a:solidFill>
                <a:latin typeface="Times New Roman" pitchFamily="18" charset="0"/>
                <a:ea typeface="Verdana" pitchFamily="34" charset="0"/>
                <a:cs typeface="Times New Roman" pitchFamily="18" charset="0"/>
              </a:rPr>
              <a:t>triệu</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smtClean="0">
                <a:solidFill>
                  <a:srgbClr val="FF0000"/>
                </a:solidFill>
                <a:latin typeface="Times New Roman" pitchFamily="18" charset="0"/>
                <a:ea typeface="Verdana" pitchFamily="34" charset="0"/>
                <a:cs typeface="Times New Roman" pitchFamily="18" charset="0"/>
              </a:rPr>
              <a:t>đồng</a:t>
            </a:r>
            <a:endParaRPr lang="en-US" sz="2800" b="1" dirty="0" smtClean="0">
              <a:solidFill>
                <a:srgbClr val="FF0000"/>
              </a:solidFill>
              <a:latin typeface="Times New Roman" pitchFamily="18" charset="0"/>
              <a:ea typeface="Verdana" pitchFamily="34" charset="0"/>
              <a:cs typeface="Times New Roman" pitchFamily="18" charset="0"/>
            </a:endParaRPr>
          </a:p>
          <a:p>
            <a:pPr marL="914400" lvl="1" indent="-457200">
              <a:spcBef>
                <a:spcPts val="600"/>
              </a:spcBef>
              <a:spcAft>
                <a:spcPts val="600"/>
              </a:spcAft>
              <a:buFont typeface="Arial" panose="020B0604020202020204" pitchFamily="34" charset="0"/>
              <a:buChar char="•"/>
            </a:pPr>
            <a:r>
              <a:rPr lang="en-US" sz="2800" b="1" dirty="0" err="1" smtClean="0">
                <a:solidFill>
                  <a:srgbClr val="0307AD"/>
                </a:solidFill>
                <a:latin typeface="Times New Roman" pitchFamily="18" charset="0"/>
                <a:ea typeface="Verdana" pitchFamily="34" charset="0"/>
                <a:cs typeface="Times New Roman" pitchFamily="18" charset="0"/>
              </a:rPr>
              <a:t>Ngân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sách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tỉnh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hỗ</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trợ</a:t>
            </a:r>
            <a:r>
              <a:rPr lang="en-US" sz="2800" b="1" dirty="0" smtClean="0">
                <a:solidFill>
                  <a:srgbClr val="0307AD"/>
                </a:solidFill>
                <a:latin typeface="Times New Roman" pitchFamily="18" charset="0"/>
                <a:ea typeface="Verdana" pitchFamily="34" charset="0"/>
                <a:cs typeface="Times New Roman" pitchFamily="18" charset="0"/>
              </a:rPr>
              <a:t>:           8.106,00 </a:t>
            </a:r>
            <a:r>
              <a:rPr lang="en-US" sz="2800" b="1" dirty="0" err="1" smtClean="0">
                <a:solidFill>
                  <a:srgbClr val="0307AD"/>
                </a:solidFill>
                <a:latin typeface="Times New Roman" pitchFamily="18" charset="0"/>
                <a:ea typeface="Verdana" pitchFamily="34" charset="0"/>
                <a:cs typeface="Times New Roman" pitchFamily="18" charset="0"/>
              </a:rPr>
              <a:t>triệu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đồng</a:t>
            </a:r>
            <a:r>
              <a:rPr lang="en-US" sz="2800" b="1" dirty="0" smtClean="0">
                <a:solidFill>
                  <a:srgbClr val="0307AD"/>
                </a:solidFill>
                <a:latin typeface="Times New Roman" pitchFamily="18" charset="0"/>
                <a:ea typeface="Verdana" pitchFamily="34" charset="0"/>
                <a:cs typeface="Times New Roman" pitchFamily="18" charset="0"/>
              </a:rPr>
              <a:t>,</a:t>
            </a:r>
          </a:p>
          <a:p>
            <a:pPr marL="914400" lvl="1" indent="-457200">
              <a:spcBef>
                <a:spcPts val="600"/>
              </a:spcBef>
              <a:spcAft>
                <a:spcPts val="600"/>
              </a:spcAft>
              <a:buFont typeface="Arial" panose="020B0604020202020204" pitchFamily="34" charset="0"/>
              <a:buChar char="•"/>
            </a:pPr>
            <a:r>
              <a:rPr lang="en-US" sz="2800" b="1" dirty="0" err="1" smtClean="0">
                <a:solidFill>
                  <a:srgbClr val="0307AD"/>
                </a:solidFill>
                <a:latin typeface="Times New Roman" pitchFamily="18" charset="0"/>
                <a:ea typeface="Verdana" pitchFamily="34" charset="0"/>
                <a:cs typeface="Times New Roman" pitchFamily="18" charset="0"/>
              </a:rPr>
              <a:t>Đầu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tư</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từ</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dân</a:t>
            </a:r>
            <a:r>
              <a:rPr lang="en-US" sz="2800" b="1" dirty="0" smtClean="0">
                <a:solidFill>
                  <a:srgbClr val="0307AD"/>
                </a:solidFill>
                <a:latin typeface="Times New Roman" pitchFamily="18" charset="0"/>
                <a:ea typeface="Verdana" pitchFamily="34" charset="0"/>
                <a:cs typeface="Times New Roman" pitchFamily="18" charset="0"/>
              </a:rPr>
              <a:t>:                    207.804,90 </a:t>
            </a:r>
            <a:r>
              <a:rPr lang="en-US" sz="2800" b="1" dirty="0" err="1" smtClean="0">
                <a:solidFill>
                  <a:srgbClr val="0307AD"/>
                </a:solidFill>
                <a:latin typeface="Times New Roman" pitchFamily="18" charset="0"/>
                <a:ea typeface="Verdana" pitchFamily="34" charset="0"/>
                <a:cs typeface="Times New Roman" pitchFamily="18" charset="0"/>
              </a:rPr>
              <a:t>triệu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đồng</a:t>
            </a:r>
            <a:r>
              <a:rPr lang="en-US" sz="2800" b="1" dirty="0" smtClean="0">
                <a:solidFill>
                  <a:srgbClr val="0307AD"/>
                </a:solidFill>
                <a:latin typeface="Times New Roman" pitchFamily="18" charset="0"/>
                <a:ea typeface="Verdana" pitchFamily="34" charset="0"/>
                <a:cs typeface="Times New Roman" pitchFamily="18" charset="0"/>
              </a:rPr>
              <a:t>.</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spcBef>
                <a:spcPts val="600"/>
              </a:spcBef>
              <a:spcAft>
                <a:spcPts val="600"/>
              </a:spcAft>
              <a:buFont typeface="Arial" panose="020B0604020202020204" pitchFamily="34" charset="0"/>
              <a:buChar char="•"/>
            </a:pPr>
            <a:r>
              <a:rPr lang="en-US" sz="2800" b="1" dirty="0" err="1" smtClean="0">
                <a:solidFill>
                  <a:srgbClr val="FF0000"/>
                </a:solidFill>
                <a:latin typeface="Times New Roman" pitchFamily="18" charset="0"/>
                <a:ea typeface="Verdana" pitchFamily="34" charset="0"/>
                <a:cs typeface="Times New Roman" pitchFamily="18" charset="0"/>
              </a:rPr>
              <a:t>Xây</a:t>
            </a:r>
            <a:r>
              <a:rPr lang="en-US" sz="2800" b="1" dirty="0" smtClean="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dựng</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cơ</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sở</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hạ</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smtClean="0">
                <a:solidFill>
                  <a:srgbClr val="FF0000"/>
                </a:solidFill>
                <a:latin typeface="Times New Roman" pitchFamily="18" charset="0"/>
                <a:ea typeface="Verdana" pitchFamily="34" charset="0"/>
                <a:cs typeface="Times New Roman" pitchFamily="18" charset="0"/>
              </a:rPr>
              <a:t>tầng</a:t>
            </a:r>
            <a:r>
              <a:rPr lang="en-US" sz="2800" b="1" dirty="0" smtClean="0">
                <a:solidFill>
                  <a:srgbClr val="FF0000"/>
                </a:solidFill>
                <a:latin typeface="Times New Roman" pitchFamily="18" charset="0"/>
                <a:ea typeface="Verdana" pitchFamily="34" charset="0"/>
                <a:cs typeface="Times New Roman" pitchFamily="18" charset="0"/>
              </a:rPr>
              <a:t>:           49.830,00 </a:t>
            </a:r>
            <a:r>
              <a:rPr lang="en-US" sz="2800" b="1" dirty="0" err="1">
                <a:solidFill>
                  <a:srgbClr val="FF0000"/>
                </a:solidFill>
                <a:latin typeface="Times New Roman" pitchFamily="18" charset="0"/>
                <a:ea typeface="Verdana" pitchFamily="34" charset="0"/>
                <a:cs typeface="Times New Roman" pitchFamily="18" charset="0"/>
              </a:rPr>
              <a:t>triệu</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smtClean="0">
                <a:solidFill>
                  <a:srgbClr val="FF0000"/>
                </a:solidFill>
                <a:latin typeface="Times New Roman" pitchFamily="18" charset="0"/>
                <a:ea typeface="Verdana" pitchFamily="34" charset="0"/>
                <a:cs typeface="Times New Roman" pitchFamily="18" charset="0"/>
              </a:rPr>
              <a:t>đồng</a:t>
            </a:r>
            <a:endParaRPr lang="en-US" sz="2800" b="1" dirty="0">
              <a:solidFill>
                <a:srgbClr val="FF0000"/>
              </a:solidFill>
              <a:latin typeface="Times New Roman" pitchFamily="18" charset="0"/>
              <a:ea typeface="Verdana" pitchFamily="34" charset="0"/>
              <a:cs typeface="Times New Roman" pitchFamily="18" charset="0"/>
            </a:endParaRPr>
          </a:p>
          <a:p>
            <a:pPr lvl="2" indent="-457200">
              <a:spcBef>
                <a:spcPts val="600"/>
              </a:spcBef>
              <a:spcAft>
                <a:spcPts val="600"/>
              </a:spcAft>
              <a:buFont typeface="Arial" panose="020B0604020202020204" pitchFamily="34" charset="0"/>
              <a:buChar char="•"/>
            </a:pPr>
            <a:r>
              <a:rPr lang="en-US" sz="2800" b="1" dirty="0" err="1">
                <a:solidFill>
                  <a:srgbClr val="0307AD"/>
                </a:solidFill>
                <a:latin typeface="Times New Roman" pitchFamily="18" charset="0"/>
                <a:ea typeface="Verdana" pitchFamily="34" charset="0"/>
                <a:cs typeface="Times New Roman" pitchFamily="18" charset="0"/>
              </a:rPr>
              <a:t>Ngân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sách</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tỉnh</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hỗ</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trợ</a:t>
            </a:r>
            <a:r>
              <a:rPr lang="en-US" sz="2800" b="1" dirty="0">
                <a:solidFill>
                  <a:srgbClr val="0307AD"/>
                </a:solidFill>
                <a:latin typeface="Times New Roman" pitchFamily="18" charset="0"/>
                <a:ea typeface="Verdana" pitchFamily="34" charset="0"/>
                <a:cs typeface="Times New Roman" pitchFamily="18" charset="0"/>
              </a:rPr>
              <a:t>:         15.780,00 </a:t>
            </a:r>
            <a:r>
              <a:rPr lang="en-US" sz="2800" b="1" dirty="0" err="1">
                <a:solidFill>
                  <a:srgbClr val="0307AD"/>
                </a:solidFill>
                <a:latin typeface="Times New Roman" pitchFamily="18" charset="0"/>
                <a:ea typeface="Verdana" pitchFamily="34" charset="0"/>
                <a:cs typeface="Times New Roman" pitchFamily="18" charset="0"/>
              </a:rPr>
              <a:t>triệu</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đồng</a:t>
            </a:r>
            <a:r>
              <a:rPr lang="en-US" sz="2800" b="1" dirty="0">
                <a:solidFill>
                  <a:srgbClr val="0307AD"/>
                </a:solidFill>
                <a:latin typeface="Times New Roman" pitchFamily="18" charset="0"/>
                <a:ea typeface="Verdana" pitchFamily="34" charset="0"/>
                <a:cs typeface="Times New Roman" pitchFamily="18" charset="0"/>
              </a:rPr>
              <a:t>,</a:t>
            </a:r>
          </a:p>
          <a:p>
            <a:pPr lvl="2" indent="-457200">
              <a:spcBef>
                <a:spcPts val="600"/>
              </a:spcBef>
              <a:spcAft>
                <a:spcPts val="600"/>
              </a:spcAft>
              <a:buFont typeface="Arial" panose="020B0604020202020204" pitchFamily="34" charset="0"/>
              <a:buChar char="•"/>
            </a:pPr>
            <a:r>
              <a:rPr lang="en-US" sz="2800" b="1" dirty="0" err="1" smtClean="0">
                <a:solidFill>
                  <a:srgbClr val="0307AD"/>
                </a:solidFill>
                <a:latin typeface="Times New Roman" pitchFamily="18" charset="0"/>
                <a:ea typeface="Verdana" pitchFamily="34" charset="0"/>
                <a:cs typeface="Times New Roman" pitchFamily="18" charset="0"/>
              </a:rPr>
              <a:t>Ngân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sách</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huyện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hỗ</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trợ</a:t>
            </a:r>
            <a:r>
              <a:rPr lang="en-US" sz="2800" b="1" dirty="0">
                <a:solidFill>
                  <a:srgbClr val="0307AD"/>
                </a:solidFill>
                <a:latin typeface="Times New Roman" pitchFamily="18" charset="0"/>
                <a:ea typeface="Verdana" pitchFamily="34" charset="0"/>
                <a:cs typeface="Times New Roman" pitchFamily="18" charset="0"/>
              </a:rPr>
              <a:t>: </a:t>
            </a:r>
            <a:r>
              <a:rPr lang="en-US" sz="2800" b="1" dirty="0" smtClean="0">
                <a:solidFill>
                  <a:srgbClr val="0307AD"/>
                </a:solidFill>
                <a:latin typeface="Times New Roman" pitchFamily="18" charset="0"/>
                <a:ea typeface="Verdana" pitchFamily="34" charset="0"/>
                <a:cs typeface="Times New Roman" pitchFamily="18" charset="0"/>
              </a:rPr>
              <a:t>     11.118,00 </a:t>
            </a:r>
            <a:r>
              <a:rPr lang="en-US" sz="2800" b="1" dirty="0" err="1">
                <a:solidFill>
                  <a:srgbClr val="0307AD"/>
                </a:solidFill>
                <a:latin typeface="Times New Roman" pitchFamily="18" charset="0"/>
                <a:ea typeface="Verdana" pitchFamily="34" charset="0"/>
                <a:cs typeface="Times New Roman" pitchFamily="18" charset="0"/>
              </a:rPr>
              <a:t>triệu</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đồng</a:t>
            </a:r>
            <a:r>
              <a:rPr lang="en-US" sz="2800" b="1" dirty="0" smtClean="0">
                <a:solidFill>
                  <a:srgbClr val="0307AD"/>
                </a:solidFill>
                <a:latin typeface="Times New Roman" pitchFamily="18" charset="0"/>
                <a:ea typeface="Verdana" pitchFamily="34" charset="0"/>
                <a:cs typeface="Times New Roman" pitchFamily="18" charset="0"/>
              </a:rPr>
              <a:t>,</a:t>
            </a:r>
          </a:p>
          <a:p>
            <a:pPr lvl="2" indent="-457200">
              <a:spcBef>
                <a:spcPts val="600"/>
              </a:spcBef>
              <a:spcAft>
                <a:spcPts val="600"/>
              </a:spcAft>
              <a:buFont typeface="Arial" panose="020B0604020202020204" pitchFamily="34" charset="0"/>
              <a:buChar char="•"/>
            </a:pPr>
            <a:r>
              <a:rPr lang="en-US" sz="2800" b="1" dirty="0" err="1" smtClean="0">
                <a:solidFill>
                  <a:srgbClr val="0307AD"/>
                </a:solidFill>
                <a:latin typeface="Times New Roman" pitchFamily="18" charset="0"/>
                <a:ea typeface="Verdana" pitchFamily="34" charset="0"/>
                <a:cs typeface="Times New Roman" pitchFamily="18" charset="0"/>
              </a:rPr>
              <a:t>Ngành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điện</a:t>
            </a:r>
            <a:r>
              <a:rPr lang="en-US" sz="2800" b="1" dirty="0" smtClean="0">
                <a:solidFill>
                  <a:srgbClr val="0307AD"/>
                </a:solidFill>
                <a:latin typeface="Times New Roman" pitchFamily="18" charset="0"/>
                <a:ea typeface="Verdana" pitchFamily="34" charset="0"/>
                <a:cs typeface="Times New Roman" pitchFamily="18" charset="0"/>
              </a:rPr>
              <a:t>:                            9.389,00 </a:t>
            </a:r>
            <a:r>
              <a:rPr lang="en-US" sz="2800" b="1" dirty="0" err="1" smtClean="0">
                <a:solidFill>
                  <a:srgbClr val="0307AD"/>
                </a:solidFill>
                <a:latin typeface="Times New Roman" pitchFamily="18" charset="0"/>
                <a:ea typeface="Verdana" pitchFamily="34" charset="0"/>
                <a:cs typeface="Times New Roman" pitchFamily="18" charset="0"/>
              </a:rPr>
              <a:t>triệu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đồng</a:t>
            </a:r>
            <a:r>
              <a:rPr lang="en-US" sz="2800" b="1" dirty="0" smtClean="0">
                <a:solidFill>
                  <a:srgbClr val="0307AD"/>
                </a:solidFill>
                <a:latin typeface="Times New Roman" pitchFamily="18" charset="0"/>
                <a:ea typeface="Verdana" pitchFamily="34" charset="0"/>
                <a:cs typeface="Times New Roman" pitchFamily="18" charset="0"/>
              </a:rPr>
              <a:t>,</a:t>
            </a:r>
          </a:p>
          <a:p>
            <a:pPr lvl="2" indent="-457200">
              <a:spcBef>
                <a:spcPts val="600"/>
              </a:spcBef>
              <a:spcAft>
                <a:spcPts val="600"/>
              </a:spcAft>
              <a:buFont typeface="Arial" panose="020B0604020202020204" pitchFamily="34" charset="0"/>
              <a:buChar char="•"/>
            </a:pPr>
            <a:r>
              <a:rPr lang="en-US" sz="2800" b="1" dirty="0" err="1" smtClean="0">
                <a:solidFill>
                  <a:srgbClr val="0307AD"/>
                </a:solidFill>
                <a:latin typeface="Times New Roman" pitchFamily="18" charset="0"/>
                <a:ea typeface="Verdana" pitchFamily="34" charset="0"/>
                <a:cs typeface="Times New Roman" pitchFamily="18" charset="0"/>
              </a:rPr>
              <a:t>Vốn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dân</a:t>
            </a:r>
            <a:r>
              <a:rPr lang="en-US" sz="2800" b="1" dirty="0" smtClean="0">
                <a:solidFill>
                  <a:srgbClr val="0307AD"/>
                </a:solidFill>
                <a:latin typeface="Times New Roman" pitchFamily="18" charset="0"/>
                <a:ea typeface="Verdana" pitchFamily="34" charset="0"/>
                <a:cs typeface="Times New Roman" pitchFamily="18" charset="0"/>
              </a:rPr>
              <a:t>, HTX..                    13.543,00 </a:t>
            </a:r>
            <a:r>
              <a:rPr lang="en-US" sz="2800" b="1" dirty="0" err="1" smtClean="0">
                <a:solidFill>
                  <a:srgbClr val="0307AD"/>
                </a:solidFill>
                <a:latin typeface="Times New Roman" pitchFamily="18" charset="0"/>
                <a:ea typeface="Verdana" pitchFamily="34" charset="0"/>
                <a:cs typeface="Times New Roman" pitchFamily="18" charset="0"/>
              </a:rPr>
              <a:t>triệu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đồng</a:t>
            </a:r>
            <a:r>
              <a:rPr lang="en-US" sz="2800" b="1" dirty="0" smtClean="0">
                <a:solidFill>
                  <a:srgbClr val="0307AD"/>
                </a:solidFill>
                <a:latin typeface="Times New Roman" pitchFamily="18" charset="0"/>
                <a:ea typeface="Verdana" pitchFamily="34" charset="0"/>
                <a:cs typeface="Times New Roman" pitchFamily="18" charset="0"/>
              </a:rPr>
              <a:t>.</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spcBef>
                <a:spcPts val="600"/>
              </a:spcBef>
              <a:spcAft>
                <a:spcPts val="600"/>
              </a:spcAft>
              <a:buFont typeface="Arial" panose="020B0604020202020204" pitchFamily="34" charset="0"/>
              <a:buChar char="•"/>
            </a:pPr>
            <a:r>
              <a:rPr lang="en-US" sz="2800" b="1" dirty="0" err="1" smtClean="0">
                <a:solidFill>
                  <a:srgbClr val="FF0000"/>
                </a:solidFill>
                <a:latin typeface="Times New Roman" pitchFamily="18" charset="0"/>
                <a:ea typeface="Verdana" pitchFamily="34" charset="0"/>
                <a:cs typeface="Times New Roman" pitchFamily="18" charset="0"/>
              </a:rPr>
              <a:t>Vốn</a:t>
            </a:r>
            <a:r>
              <a:rPr lang="en-US" sz="2800" b="1" dirty="0" smtClean="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vay</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để</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thu</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mua</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cà</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a:solidFill>
                  <a:srgbClr val="FF0000"/>
                </a:solidFill>
                <a:latin typeface="Times New Roman" pitchFamily="18" charset="0"/>
                <a:ea typeface="Verdana" pitchFamily="34" charset="0"/>
                <a:cs typeface="Times New Roman" pitchFamily="18" charset="0"/>
              </a:rPr>
              <a:t>phê</a:t>
            </a:r>
            <a:r>
              <a:rPr lang="en-US" sz="2800" b="1" dirty="0">
                <a:solidFill>
                  <a:srgbClr val="FF0000"/>
                </a:solidFill>
                <a:latin typeface="Times New Roman" pitchFamily="18" charset="0"/>
                <a:ea typeface="Verdana" pitchFamily="34" charset="0"/>
                <a:cs typeface="Times New Roman" pitchFamily="18" charset="0"/>
              </a:rPr>
              <a:t>: </a:t>
            </a:r>
            <a:r>
              <a:rPr lang="en-US" sz="2800" b="1" dirty="0" smtClean="0">
                <a:solidFill>
                  <a:srgbClr val="FF0000"/>
                </a:solidFill>
                <a:latin typeface="Times New Roman" pitchFamily="18" charset="0"/>
                <a:ea typeface="Verdana" pitchFamily="34" charset="0"/>
                <a:cs typeface="Times New Roman" pitchFamily="18" charset="0"/>
              </a:rPr>
              <a:t>456.320,00</a:t>
            </a:r>
            <a:r>
              <a:rPr lang="en-US" sz="2800" dirty="0" smtClean="0">
                <a:solidFill>
                  <a:srgbClr val="FF0000"/>
                </a:solidFill>
              </a:rPr>
              <a:t> </a:t>
            </a:r>
            <a:r>
              <a:rPr lang="en-US" sz="2800" b="1" dirty="0" err="1">
                <a:solidFill>
                  <a:srgbClr val="FF0000"/>
                </a:solidFill>
                <a:latin typeface="Times New Roman" pitchFamily="18" charset="0"/>
                <a:ea typeface="Verdana" pitchFamily="34" charset="0"/>
                <a:cs typeface="Times New Roman" pitchFamily="18" charset="0"/>
              </a:rPr>
              <a:t>triệu</a:t>
            </a:r>
            <a:r>
              <a:rPr lang="en-US" sz="2800" b="1" dirty="0">
                <a:solidFill>
                  <a:srgbClr val="FF0000"/>
                </a:solidFill>
                <a:latin typeface="Times New Roman" pitchFamily="18" charset="0"/>
                <a:ea typeface="Verdana" pitchFamily="34" charset="0"/>
                <a:cs typeface="Times New Roman" pitchFamily="18" charset="0"/>
              </a:rPr>
              <a:t> </a:t>
            </a:r>
            <a:r>
              <a:rPr lang="en-US" sz="2800" b="1" dirty="0" err="1" smtClean="0">
                <a:solidFill>
                  <a:srgbClr val="FF0000"/>
                </a:solidFill>
                <a:latin typeface="Times New Roman" pitchFamily="18" charset="0"/>
                <a:ea typeface="Verdana" pitchFamily="34" charset="0"/>
                <a:cs typeface="Times New Roman" pitchFamily="18" charset="0"/>
              </a:rPr>
              <a:t>đồng</a:t>
            </a:r>
            <a:r>
              <a:rPr lang="en-US" sz="2800" b="1" dirty="0" smtClean="0">
                <a:solidFill>
                  <a:srgbClr val="FF0000"/>
                </a:solidFill>
                <a:latin typeface="Times New Roman" pitchFamily="18" charset="0"/>
                <a:ea typeface="Verdana" pitchFamily="34" charset="0"/>
                <a:cs typeface="Times New Roman" pitchFamily="18" charset="0"/>
              </a:rPr>
              <a:t> </a:t>
            </a:r>
            <a:endParaRPr lang="en-US" sz="2800" b="1" dirty="0">
              <a:solidFill>
                <a:srgbClr val="FF0000"/>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152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2031" y="3438942"/>
            <a:ext cx="8229600" cy="2123658"/>
          </a:xfrm>
          <a:prstGeom prst="rect">
            <a:avLst/>
          </a:prstGeom>
          <a:noFill/>
          <a:ln w="9525">
            <a:noFill/>
            <a:miter lim="800000"/>
            <a:headEnd/>
            <a:tailEnd/>
          </a:ln>
        </p:spPr>
        <p:txBody>
          <a:bodyPr>
            <a:spAutoFit/>
          </a:bodyPr>
          <a:lstStyle/>
          <a:p>
            <a:pPr algn="ctr">
              <a:defRPr/>
            </a:pPr>
            <a:r>
              <a:rPr lang="en-US" sz="4400" b="1" dirty="0">
                <a:solidFill>
                  <a:schemeClr val="bg1"/>
                </a:solidFill>
                <a:latin typeface="Times New Roman" pitchFamily="18" charset="0"/>
                <a:ea typeface="Verdana" pitchFamily="34" charset="0"/>
                <a:cs typeface="Times New Roman" pitchFamily="18" charset="0"/>
              </a:rPr>
              <a:t>PHẦN </a:t>
            </a:r>
            <a:r>
              <a:rPr lang="en-US" sz="4400" b="1" dirty="0" smtClean="0">
                <a:solidFill>
                  <a:schemeClr val="bg1"/>
                </a:solidFill>
                <a:latin typeface="Times New Roman" pitchFamily="18" charset="0"/>
                <a:ea typeface="Verdana" pitchFamily="34" charset="0"/>
                <a:cs typeface="Times New Roman" pitchFamily="18" charset="0"/>
              </a:rPr>
              <a:t>III: </a:t>
            </a:r>
          </a:p>
          <a:p>
            <a:pPr algn="ctr">
              <a:defRPr/>
            </a:pPr>
            <a:endParaRPr lang="en-US" sz="4400" b="1" dirty="0" smtClean="0">
              <a:solidFill>
                <a:schemeClr val="bg1"/>
              </a:solidFill>
              <a:latin typeface="Times New Roman" pitchFamily="18" charset="0"/>
              <a:ea typeface="Verdana" pitchFamily="34" charset="0"/>
              <a:cs typeface="Times New Roman" pitchFamily="18" charset="0"/>
            </a:endParaRPr>
          </a:p>
          <a:p>
            <a:pPr algn="ctr">
              <a:defRPr/>
            </a:pPr>
            <a:r>
              <a:rPr lang="en-US" sz="4400" b="1" dirty="0" smtClean="0">
                <a:solidFill>
                  <a:srgbClr val="FFC000"/>
                </a:solidFill>
                <a:latin typeface="Times New Roman" pitchFamily="18" charset="0"/>
                <a:ea typeface="Verdana" pitchFamily="34" charset="0"/>
                <a:cs typeface="Times New Roman" pitchFamily="18" charset="0"/>
              </a:rPr>
              <a:t>HIỆU QUẢ VÀ TÁC ĐỘNG</a:t>
            </a:r>
            <a:endParaRPr lang="en-US" sz="4400" b="1" dirty="0">
              <a:solidFill>
                <a:srgbClr val="FFC000"/>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152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541949994"/>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85800" y="1219200"/>
            <a:ext cx="7924800" cy="523220"/>
          </a:xfrm>
          <a:prstGeom prst="rect">
            <a:avLst/>
          </a:prstGeom>
          <a:noFill/>
        </p:spPr>
        <p:txBody>
          <a:bodyPr wrap="square" rtlCol="0">
            <a:spAutoFit/>
          </a:bodyPr>
          <a:lstStyle/>
          <a:p>
            <a:pPr algn="just" defTabSz="977900">
              <a:spcBef>
                <a:spcPts val="1200"/>
              </a:spcBef>
              <a:spcAft>
                <a:spcPts val="600"/>
              </a:spcAft>
              <a:defRPr/>
            </a:pPr>
            <a:r>
              <a:rPr lang="en-US" sz="2800" b="1" dirty="0" smtClean="0">
                <a:solidFill>
                  <a:srgbClr val="C00000"/>
                </a:solidFill>
                <a:latin typeface="Times New Roman" pitchFamily="18" charset="0"/>
                <a:ea typeface="Verdana" pitchFamily="34" charset="0"/>
                <a:cs typeface="Times New Roman" pitchFamily="18" charset="0"/>
              </a:rPr>
              <a:t>PHÂN TÍCH HIỆU QUẢ KINH TẾ CỦA DỰ ÁN</a:t>
            </a:r>
          </a:p>
        </p:txBody>
      </p:sp>
      <p:graphicFrame>
        <p:nvGraphicFramePr>
          <p:cNvPr id="3" name="Table 2"/>
          <p:cNvGraphicFramePr>
            <a:graphicFrameLocks noGrp="1"/>
          </p:cNvGraphicFramePr>
          <p:nvPr>
            <p:extLst>
              <p:ext uri="{D42A27DB-BD31-4B8C-83A1-F6EECF244321}">
                <p14:modId xmlns:p14="http://schemas.microsoft.com/office/powerpoint/2010/main" val="2844318266"/>
              </p:ext>
            </p:extLst>
          </p:nvPr>
        </p:nvGraphicFramePr>
        <p:xfrm>
          <a:off x="228600" y="2057397"/>
          <a:ext cx="8686800" cy="4038605"/>
        </p:xfrm>
        <a:graphic>
          <a:graphicData uri="http://schemas.openxmlformats.org/drawingml/2006/table">
            <a:tbl>
              <a:tblPr>
                <a:tableStyleId>{5DA37D80-6434-44D0-A028-1B22A696006F}</a:tableStyleId>
              </a:tblPr>
              <a:tblGrid>
                <a:gridCol w="445843"/>
                <a:gridCol w="1698663"/>
                <a:gridCol w="838187"/>
                <a:gridCol w="789143"/>
                <a:gridCol w="802518"/>
                <a:gridCol w="802518"/>
                <a:gridCol w="802518"/>
                <a:gridCol w="802518"/>
                <a:gridCol w="789143"/>
                <a:gridCol w="915749"/>
              </a:tblGrid>
              <a:tr h="434927">
                <a:tc rowSpan="2">
                  <a:txBody>
                    <a:bodyPr/>
                    <a:lstStyle/>
                    <a:p>
                      <a:pPr algn="ctr" fontAlgn="ctr"/>
                      <a:r>
                        <a:rPr lang="en-US" sz="1300" u="none" strike="noStrike" dirty="0">
                          <a:effectLst/>
                          <a:latin typeface="Time NEW ROMAN"/>
                        </a:rPr>
                        <a:t>STT</a:t>
                      </a:r>
                      <a:endParaRPr lang="en-US" sz="1300" b="1" i="0" u="none" strike="noStrike" dirty="0">
                        <a:solidFill>
                          <a:srgbClr val="0307AD"/>
                        </a:solidFill>
                        <a:effectLst/>
                        <a:latin typeface="Time NEW ROMAN"/>
                        <a:cs typeface="Times New Roman" pitchFamily="18" charset="0"/>
                      </a:endParaRPr>
                    </a:p>
                  </a:txBody>
                  <a:tcPr marL="0" marR="0" marT="0" marB="0" anchor="ctr"/>
                </a:tc>
                <a:tc rowSpan="2">
                  <a:txBody>
                    <a:bodyPr/>
                    <a:lstStyle/>
                    <a:p>
                      <a:pPr algn="ctr" fontAlgn="ctr"/>
                      <a:r>
                        <a:rPr lang="en-US" sz="1300" u="none" strike="noStrike" dirty="0" err="1">
                          <a:effectLst/>
                          <a:latin typeface="Time NEW ROMAN"/>
                        </a:rPr>
                        <a:t>Khoản</a:t>
                      </a:r>
                      <a:r>
                        <a:rPr lang="en-US" sz="1300" u="none" strike="noStrike" dirty="0">
                          <a:effectLst/>
                          <a:latin typeface="Time NEW ROMAN"/>
                        </a:rPr>
                        <a:t> </a:t>
                      </a:r>
                      <a:r>
                        <a:rPr lang="en-US" sz="1300" u="none" strike="noStrike" dirty="0" err="1">
                          <a:effectLst/>
                          <a:latin typeface="Time NEW ROMAN"/>
                        </a:rPr>
                        <a:t>mục</a:t>
                      </a:r>
                      <a:endParaRPr lang="en-US" sz="1300" b="1" i="0" u="none" strike="noStrike" dirty="0">
                        <a:solidFill>
                          <a:srgbClr val="0307AD"/>
                        </a:solidFill>
                        <a:effectLst/>
                        <a:latin typeface="Time NEW ROMAN"/>
                        <a:cs typeface="Times New Roman" pitchFamily="18" charset="0"/>
                      </a:endParaRPr>
                    </a:p>
                  </a:txBody>
                  <a:tcPr marL="0" marR="0" marT="0" marB="0" anchor="ctr"/>
                </a:tc>
                <a:tc gridSpan="7">
                  <a:txBody>
                    <a:bodyPr/>
                    <a:lstStyle/>
                    <a:p>
                      <a:pPr algn="ctr" fontAlgn="ctr"/>
                      <a:r>
                        <a:rPr lang="vi-VN" sz="1300" u="none" strike="noStrike">
                          <a:effectLst/>
                          <a:latin typeface="Time NEW ROMAN"/>
                        </a:rPr>
                        <a:t>Năm đầu tư</a:t>
                      </a:r>
                      <a:endParaRPr lang="vi-VN" sz="1300" b="1" i="0" u="none" strike="noStrike">
                        <a:solidFill>
                          <a:srgbClr val="0307AD"/>
                        </a:solidFill>
                        <a:effectLst/>
                        <a:latin typeface="Time NEW ROMAN"/>
                        <a:cs typeface="Times New Roman"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300" b="0" u="none" strike="noStrike" dirty="0" err="1">
                          <a:solidFill>
                            <a:schemeClr val="tx1"/>
                          </a:solidFill>
                          <a:effectLst/>
                          <a:latin typeface="Time NEW ROMAN"/>
                        </a:rPr>
                        <a:t>Tổng</a:t>
                      </a:r>
                      <a:r>
                        <a:rPr lang="en-US" sz="1300" b="0" u="none" strike="noStrike" dirty="0">
                          <a:solidFill>
                            <a:schemeClr val="tx1"/>
                          </a:solidFill>
                          <a:effectLst/>
                          <a:latin typeface="Time NEW ROMAN"/>
                        </a:rPr>
                        <a:t> </a:t>
                      </a:r>
                      <a:r>
                        <a:rPr lang="en-US" sz="1300" b="0" u="none" strike="noStrike" dirty="0" err="1" smtClean="0">
                          <a:solidFill>
                            <a:schemeClr val="tx1"/>
                          </a:solidFill>
                          <a:effectLst/>
                          <a:latin typeface="Time NEW ROMAN"/>
                        </a:rPr>
                        <a:t>cộng</a:t>
                      </a:r>
                      <a:endParaRPr lang="en-US" sz="1300" b="0" u="none" strike="noStrike" dirty="0" smtClean="0">
                        <a:solidFill>
                          <a:schemeClr val="tx1"/>
                        </a:solidFill>
                        <a:effectLst/>
                        <a:latin typeface="Time NEW ROMAN"/>
                      </a:endParaRPr>
                    </a:p>
                    <a:p>
                      <a:pPr algn="ctr" fontAlgn="ctr"/>
                      <a:r>
                        <a:rPr lang="da-DK" sz="1300" b="0" i="0" u="none" strike="noStrike" dirty="0" smtClean="0">
                          <a:solidFill>
                            <a:schemeClr val="tx1"/>
                          </a:solidFill>
                          <a:effectLst/>
                          <a:latin typeface="Time NEW ROMAN"/>
                          <a:cs typeface="Times New Roman" pitchFamily="18" charset="0"/>
                        </a:rPr>
                        <a:t>(triệu</a:t>
                      </a:r>
                      <a:r>
                        <a:rPr lang="da-DK" sz="1300" b="0" i="0" u="none" strike="noStrike" baseline="0" dirty="0" smtClean="0">
                          <a:solidFill>
                            <a:schemeClr val="tx1"/>
                          </a:solidFill>
                          <a:effectLst/>
                          <a:latin typeface="Time NEW ROMAN"/>
                          <a:cs typeface="Times New Roman" pitchFamily="18" charset="0"/>
                        </a:rPr>
                        <a:t> đồng)</a:t>
                      </a:r>
                      <a:endParaRPr lang="en-US" sz="1300" b="0" i="0" u="none" strike="noStrike" dirty="0">
                        <a:solidFill>
                          <a:schemeClr val="tx1"/>
                        </a:solidFill>
                        <a:effectLst/>
                        <a:latin typeface="Time NEW ROMAN"/>
                        <a:cs typeface="Times New Roman" pitchFamily="18" charset="0"/>
                      </a:endParaRPr>
                    </a:p>
                  </a:txBody>
                  <a:tcPr marL="0" marR="0" marT="0" marB="0" anchor="ctr"/>
                </a:tc>
              </a:tr>
              <a:tr h="434927">
                <a:tc vMerge="1">
                  <a:txBody>
                    <a:bodyPr/>
                    <a:lstStyle/>
                    <a:p>
                      <a:endParaRPr lang="en-US"/>
                    </a:p>
                  </a:txBody>
                  <a:tcPr/>
                </a:tc>
                <a:tc vMerge="1">
                  <a:txBody>
                    <a:bodyPr/>
                    <a:lstStyle/>
                    <a:p>
                      <a:endParaRPr lang="en-US"/>
                    </a:p>
                  </a:txBody>
                  <a:tcPr/>
                </a:tc>
                <a:tc>
                  <a:txBody>
                    <a:bodyPr/>
                    <a:lstStyle/>
                    <a:p>
                      <a:pPr algn="ctr" fontAlgn="ctr"/>
                      <a:r>
                        <a:rPr lang="en-US" sz="1300" u="none" strike="noStrike" dirty="0">
                          <a:effectLst/>
                          <a:latin typeface="Time NEW ROMAN"/>
                        </a:rPr>
                        <a:t>2015</a:t>
                      </a:r>
                      <a:endParaRPr lang="en-US" sz="1300" b="1" i="0" u="none" strike="noStrike" dirty="0">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2016</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2017</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2018</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2019</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2020</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2021</a:t>
                      </a:r>
                      <a:endParaRPr lang="en-US" sz="1300" b="1" i="0" u="none" strike="noStrike">
                        <a:solidFill>
                          <a:srgbClr val="0307AD"/>
                        </a:solidFill>
                        <a:effectLst/>
                        <a:latin typeface="Time NEW ROMAN"/>
                        <a:cs typeface="Times New Roman" pitchFamily="18" charset="0"/>
                      </a:endParaRPr>
                    </a:p>
                  </a:txBody>
                  <a:tcPr marL="0" marR="0" marT="0" marB="0" anchor="ctr"/>
                </a:tc>
                <a:tc vMerge="1">
                  <a:txBody>
                    <a:bodyPr/>
                    <a:lstStyle/>
                    <a:p>
                      <a:endParaRPr lang="en-US"/>
                    </a:p>
                  </a:txBody>
                  <a:tcPr/>
                </a:tc>
              </a:tr>
              <a:tr h="704166">
                <a:tc>
                  <a:txBody>
                    <a:bodyPr/>
                    <a:lstStyle/>
                    <a:p>
                      <a:pPr algn="ctr" fontAlgn="ctr"/>
                      <a:r>
                        <a:rPr lang="en-US" sz="1300" u="none" strike="noStrike">
                          <a:effectLst/>
                          <a:latin typeface="Time NEW ROMAN"/>
                        </a:rPr>
                        <a:t>1</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dirty="0" err="1">
                          <a:effectLst/>
                          <a:latin typeface="Time NEW ROMAN"/>
                        </a:rPr>
                        <a:t>Doanh</a:t>
                      </a:r>
                      <a:r>
                        <a:rPr lang="en-US" sz="1300" u="none" strike="noStrike" dirty="0">
                          <a:effectLst/>
                          <a:latin typeface="Time NEW ROMAN"/>
                        </a:rPr>
                        <a:t> </a:t>
                      </a:r>
                      <a:r>
                        <a:rPr lang="en-US" sz="1300" u="none" strike="noStrike" dirty="0" err="1">
                          <a:effectLst/>
                          <a:latin typeface="Time NEW ROMAN"/>
                        </a:rPr>
                        <a:t>thu</a:t>
                      </a:r>
                      <a:r>
                        <a:rPr lang="en-US" sz="1300" u="none" strike="noStrike" dirty="0">
                          <a:effectLst/>
                          <a:latin typeface="Time NEW ROMAN"/>
                        </a:rPr>
                        <a:t> </a:t>
                      </a:r>
                      <a:r>
                        <a:rPr lang="en-US" sz="1300" u="none" strike="noStrike" dirty="0" err="1">
                          <a:effectLst/>
                          <a:latin typeface="Time NEW ROMAN"/>
                        </a:rPr>
                        <a:t>bán</a:t>
                      </a:r>
                      <a:r>
                        <a:rPr lang="en-US" sz="1300" u="none" strike="noStrike" dirty="0">
                          <a:effectLst/>
                          <a:latin typeface="Time NEW ROMAN"/>
                        </a:rPr>
                        <a:t> </a:t>
                      </a:r>
                      <a:r>
                        <a:rPr lang="en-US" sz="1300" u="none" strike="noStrike" dirty="0" err="1">
                          <a:effectLst/>
                          <a:latin typeface="Time NEW ROMAN"/>
                        </a:rPr>
                        <a:t>sản</a:t>
                      </a:r>
                      <a:r>
                        <a:rPr lang="en-US" sz="1300" u="none" strike="noStrike" dirty="0">
                          <a:effectLst/>
                          <a:latin typeface="Time NEW ROMAN"/>
                        </a:rPr>
                        <a:t> </a:t>
                      </a:r>
                      <a:r>
                        <a:rPr lang="en-US" sz="1300" u="none" strike="noStrike" dirty="0" err="1">
                          <a:effectLst/>
                          <a:latin typeface="Time NEW ROMAN"/>
                        </a:rPr>
                        <a:t>phẩm</a:t>
                      </a:r>
                      <a:r>
                        <a:rPr lang="en-US" sz="1300" u="none" strike="noStrike" dirty="0">
                          <a:effectLst/>
                          <a:latin typeface="Time NEW ROMAN"/>
                        </a:rPr>
                        <a:t> </a:t>
                      </a:r>
                      <a:r>
                        <a:rPr lang="en-US" sz="1300" u="none" strike="noStrike" dirty="0" err="1" smtClean="0">
                          <a:effectLst/>
                          <a:latin typeface="Time NEW ROMAN"/>
                        </a:rPr>
                        <a:t>cà</a:t>
                      </a:r>
                      <a:r>
                        <a:rPr lang="en-US" sz="1300" u="none" strike="noStrike" dirty="0" smtClean="0">
                          <a:effectLst/>
                          <a:latin typeface="Time NEW ROMAN"/>
                        </a:rPr>
                        <a:t> </a:t>
                      </a:r>
                      <a:r>
                        <a:rPr lang="en-US" sz="1300" u="none" strike="noStrike" dirty="0" err="1">
                          <a:effectLst/>
                          <a:latin typeface="Time NEW ROMAN"/>
                        </a:rPr>
                        <a:t>phê</a:t>
                      </a:r>
                      <a:r>
                        <a:rPr lang="en-US" sz="1300" u="none" strike="noStrike" dirty="0">
                          <a:effectLst/>
                          <a:latin typeface="Time NEW ROMAN"/>
                        </a:rPr>
                        <a:t> </a:t>
                      </a:r>
                      <a:r>
                        <a:rPr lang="en-US" sz="1300" u="none" strike="noStrike" dirty="0" err="1">
                          <a:effectLst/>
                          <a:latin typeface="Time NEW ROMAN"/>
                        </a:rPr>
                        <a:t>trên</a:t>
                      </a:r>
                      <a:r>
                        <a:rPr lang="en-US" sz="1300" u="none" strike="noStrike" dirty="0">
                          <a:effectLst/>
                          <a:latin typeface="Time NEW ROMAN"/>
                        </a:rPr>
                        <a:t> </a:t>
                      </a:r>
                      <a:r>
                        <a:rPr lang="en-US" sz="1300" u="none" strike="noStrike" dirty="0" err="1">
                          <a:effectLst/>
                          <a:latin typeface="Time NEW ROMAN"/>
                        </a:rPr>
                        <a:t>vùng</a:t>
                      </a:r>
                      <a:r>
                        <a:rPr lang="en-US" sz="1300" u="none" strike="noStrike" dirty="0">
                          <a:effectLst/>
                          <a:latin typeface="Time NEW ROMAN"/>
                        </a:rPr>
                        <a:t> </a:t>
                      </a:r>
                      <a:r>
                        <a:rPr lang="en-US" sz="1300" u="none" strike="noStrike" dirty="0" err="1">
                          <a:effectLst/>
                          <a:latin typeface="Time NEW ROMAN"/>
                        </a:rPr>
                        <a:t>dự</a:t>
                      </a:r>
                      <a:r>
                        <a:rPr lang="en-US" sz="1300" u="none" strike="noStrike" dirty="0">
                          <a:effectLst/>
                          <a:latin typeface="Time NEW ROMAN"/>
                        </a:rPr>
                        <a:t> </a:t>
                      </a:r>
                      <a:r>
                        <a:rPr lang="en-US" sz="1300" u="none" strike="noStrike" dirty="0" err="1">
                          <a:effectLst/>
                          <a:latin typeface="Time NEW ROMAN"/>
                        </a:rPr>
                        <a:t>án</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49,600.00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54,560.00</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54,560.00</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74,400.00</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74,400.00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74,400.00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74,400.00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456,320.00</a:t>
                      </a:r>
                      <a:endParaRPr lang="en-US" sz="1300" b="1" i="0" u="none" strike="noStrike" dirty="0">
                        <a:solidFill>
                          <a:srgbClr val="0307AD"/>
                        </a:solidFill>
                        <a:effectLst/>
                        <a:latin typeface="Time NEW ROMAN"/>
                        <a:cs typeface="Times New Roman" pitchFamily="18" charset="0"/>
                      </a:endParaRPr>
                    </a:p>
                  </a:txBody>
                  <a:tcPr marL="0" marR="0" marT="0" marB="0" anchor="ctr"/>
                </a:tc>
              </a:tr>
              <a:tr h="434927">
                <a:tc>
                  <a:txBody>
                    <a:bodyPr/>
                    <a:lstStyle/>
                    <a:p>
                      <a:pPr algn="ctr" fontAlgn="ctr"/>
                      <a:r>
                        <a:rPr lang="en-US" sz="1300" u="none" strike="noStrike">
                          <a:effectLst/>
                          <a:latin typeface="Time NEW ROMAN"/>
                        </a:rPr>
                        <a:t>2</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Chi phí sản xuất</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27,893.00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46,975.90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30,235.90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dirty="0">
                          <a:effectLst/>
                          <a:latin typeface="Time NEW ROMAN"/>
                        </a:rPr>
                        <a:t> 28,873.40 </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27,270.90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27,270.90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ctr" fontAlgn="ctr"/>
                      <a:r>
                        <a:rPr lang="en-US" sz="1300" u="none" strike="noStrike">
                          <a:effectLst/>
                          <a:latin typeface="Time NEW ROMAN"/>
                        </a:rPr>
                        <a:t> 27,390.90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215,910.90</a:t>
                      </a:r>
                      <a:endParaRPr lang="en-US" sz="1300" b="1" i="0" u="none" strike="noStrike" dirty="0">
                        <a:solidFill>
                          <a:srgbClr val="0307AD"/>
                        </a:solidFill>
                        <a:effectLst/>
                        <a:latin typeface="Time NEW ROMAN"/>
                        <a:cs typeface="Times New Roman" pitchFamily="18" charset="0"/>
                      </a:endParaRPr>
                    </a:p>
                  </a:txBody>
                  <a:tcPr marL="0" marR="0" marT="0" marB="0" anchor="ctr"/>
                </a:tc>
              </a:tr>
              <a:tr h="434927">
                <a:tc>
                  <a:txBody>
                    <a:bodyPr/>
                    <a:lstStyle/>
                    <a:p>
                      <a:pPr algn="ctr" fontAlgn="ctr"/>
                      <a:r>
                        <a:rPr lang="en-US" sz="1300" u="none" strike="noStrike">
                          <a:effectLst/>
                          <a:latin typeface="Time NEW ROMAN"/>
                        </a:rPr>
                        <a:t>3</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vi-VN" sz="1300" u="none" strike="noStrike">
                          <a:effectLst/>
                          <a:latin typeface="Time NEW ROMAN"/>
                        </a:rPr>
                        <a:t>Chi phí đầu tư hạ tầng</a:t>
                      </a:r>
                      <a:endParaRPr lang="vi-VN"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3,783.00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30,183.00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15,864.00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dirty="0">
                          <a:effectLst/>
                          <a:latin typeface="Time NEW ROMAN"/>
                        </a:rPr>
                        <a:t> </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 </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49,830.00</a:t>
                      </a:r>
                      <a:endParaRPr lang="en-US" sz="1300" b="1" i="0" u="none" strike="noStrike" dirty="0">
                        <a:solidFill>
                          <a:srgbClr val="0307AD"/>
                        </a:solidFill>
                        <a:effectLst/>
                        <a:latin typeface="Time NEW ROMAN"/>
                        <a:cs typeface="Times New Roman" pitchFamily="18" charset="0"/>
                      </a:endParaRPr>
                    </a:p>
                  </a:txBody>
                  <a:tcPr marL="0" marR="0" marT="0" marB="0" anchor="ctr"/>
                </a:tc>
              </a:tr>
              <a:tr h="662745">
                <a:tc>
                  <a:txBody>
                    <a:bodyPr/>
                    <a:lstStyle/>
                    <a:p>
                      <a:pPr algn="ctr" fontAlgn="ctr"/>
                      <a:r>
                        <a:rPr lang="en-US" sz="1300" u="none" strike="noStrike">
                          <a:effectLst/>
                          <a:latin typeface="Time NEW ROMAN"/>
                        </a:rPr>
                        <a:t>4</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it-IT" sz="1300" u="none" strike="noStrike" dirty="0">
                          <a:effectLst/>
                          <a:latin typeface="Time NEW ROMAN"/>
                        </a:rPr>
                        <a:t>Chi phí khác </a:t>
                      </a:r>
                      <a:r>
                        <a:rPr lang="it-IT" sz="1300" u="none" strike="noStrike" dirty="0" smtClean="0">
                          <a:effectLst/>
                          <a:latin typeface="Time NEW ROMAN"/>
                        </a:rPr>
                        <a:t/>
                      </a:r>
                      <a:br>
                        <a:rPr lang="it-IT" sz="1300" u="none" strike="noStrike" dirty="0" smtClean="0">
                          <a:effectLst/>
                          <a:latin typeface="Time NEW ROMAN"/>
                        </a:rPr>
                      </a:br>
                      <a:r>
                        <a:rPr lang="it-IT" sz="1300" u="none" strike="noStrike" dirty="0" smtClean="0">
                          <a:effectLst/>
                          <a:latin typeface="Time NEW ROMAN"/>
                        </a:rPr>
                        <a:t>(</a:t>
                      </a:r>
                      <a:r>
                        <a:rPr lang="it-IT" sz="1300" u="none" strike="noStrike" dirty="0">
                          <a:effectLst/>
                          <a:latin typeface="Time NEW ROMAN"/>
                        </a:rPr>
                        <a:t>10% </a:t>
                      </a:r>
                      <a:r>
                        <a:rPr lang="it-IT" sz="1300" u="none" strike="noStrike" dirty="0" smtClean="0">
                          <a:effectLst/>
                          <a:latin typeface="Time NEW ROMAN"/>
                        </a:rPr>
                        <a:t>tổng </a:t>
                      </a:r>
                      <a:r>
                        <a:rPr lang="it-IT" sz="1300" u="none" strike="noStrike" dirty="0">
                          <a:effectLst/>
                          <a:latin typeface="Time NEW ROMAN"/>
                        </a:rPr>
                        <a:t>chi phí)</a:t>
                      </a:r>
                      <a:endParaRPr lang="it-IT"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3,167.60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7,715.89</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4,609.99</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2,887.34</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2,727.09</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2,727.09</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2,739.09</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26,574.09</a:t>
                      </a:r>
                      <a:endParaRPr lang="en-US" sz="1300" b="1" i="0" u="none" strike="noStrike" dirty="0">
                        <a:solidFill>
                          <a:srgbClr val="0307AD"/>
                        </a:solidFill>
                        <a:effectLst/>
                        <a:latin typeface="Time NEW ROMAN"/>
                        <a:cs typeface="Times New Roman" pitchFamily="18" charset="0"/>
                      </a:endParaRPr>
                    </a:p>
                  </a:txBody>
                  <a:tcPr marL="0" marR="0" marT="0" marB="0" anchor="ctr"/>
                </a:tc>
              </a:tr>
              <a:tr h="434927">
                <a:tc>
                  <a:txBody>
                    <a:bodyPr/>
                    <a:lstStyle/>
                    <a:p>
                      <a:pPr algn="ctr" fontAlgn="ctr"/>
                      <a:r>
                        <a:rPr lang="en-US" sz="1300" u="none" strike="noStrike">
                          <a:effectLst/>
                          <a:latin typeface="Time NEW ROMAN"/>
                        </a:rPr>
                        <a:t>5</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Kinh phí hỗ trợ</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1,236.75</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26,301.00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8,106.00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96.00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6.00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6.00</a:t>
                      </a:r>
                      <a:endParaRPr lang="en-US" sz="1300" b="0"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6.00</a:t>
                      </a:r>
                      <a:endParaRPr lang="en-US" sz="1300" b="0" i="0" u="none" strike="noStrike" dirty="0">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35,757.75</a:t>
                      </a:r>
                      <a:endParaRPr lang="en-US" sz="1300" b="1" i="0" u="none" strike="noStrike" dirty="0">
                        <a:solidFill>
                          <a:srgbClr val="0307AD"/>
                        </a:solidFill>
                        <a:effectLst/>
                        <a:latin typeface="Time NEW ROMAN"/>
                        <a:cs typeface="Times New Roman" pitchFamily="18" charset="0"/>
                      </a:endParaRPr>
                    </a:p>
                  </a:txBody>
                  <a:tcPr marL="0" marR="0" marT="0" marB="0" anchor="ctr"/>
                </a:tc>
              </a:tr>
              <a:tr h="497059">
                <a:tc>
                  <a:txBody>
                    <a:bodyPr/>
                    <a:lstStyle/>
                    <a:p>
                      <a:pPr algn="ctr" fontAlgn="ctr"/>
                      <a:r>
                        <a:rPr lang="en-US" sz="1300" u="none" strike="noStrike">
                          <a:effectLst/>
                          <a:latin typeface="Time NEW ROMAN"/>
                        </a:rPr>
                        <a:t>6</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l" fontAlgn="ctr"/>
                      <a:r>
                        <a:rPr lang="en-US" sz="1300" u="none" strike="noStrike">
                          <a:effectLst/>
                          <a:latin typeface="Time NEW ROMAN"/>
                        </a:rPr>
                        <a:t>Lợi nhuận dự kiến</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15,993.15</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-4,013.79</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11,956.11</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42,735.26</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44,408.01</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44,408.01</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a:effectLst/>
                          <a:latin typeface="Time NEW ROMAN"/>
                        </a:rPr>
                        <a:t>44,276.01</a:t>
                      </a:r>
                      <a:endParaRPr lang="en-US" sz="1300" b="1" i="0" u="none" strike="noStrike">
                        <a:solidFill>
                          <a:srgbClr val="0307AD"/>
                        </a:solidFill>
                        <a:effectLst/>
                        <a:latin typeface="Time NEW ROMAN"/>
                        <a:cs typeface="Times New Roman" pitchFamily="18" charset="0"/>
                      </a:endParaRPr>
                    </a:p>
                  </a:txBody>
                  <a:tcPr marL="0" marR="0" marT="0" marB="0" anchor="ctr"/>
                </a:tc>
                <a:tc>
                  <a:txBody>
                    <a:bodyPr/>
                    <a:lstStyle/>
                    <a:p>
                      <a:pPr algn="r" fontAlgn="ctr"/>
                      <a:r>
                        <a:rPr lang="en-US" sz="1300" u="none" strike="noStrike" dirty="0">
                          <a:effectLst/>
                          <a:latin typeface="Time NEW ROMAN"/>
                        </a:rPr>
                        <a:t>199,762.76</a:t>
                      </a:r>
                      <a:endParaRPr lang="en-US" sz="1300" b="1" i="0" u="none" strike="noStrike" dirty="0">
                        <a:solidFill>
                          <a:srgbClr val="0307AD"/>
                        </a:solidFill>
                        <a:effectLst/>
                        <a:latin typeface="Time NEW ROMAN"/>
                        <a:cs typeface="Times New Roman" pitchFamily="18" charset="0"/>
                      </a:endParaRPr>
                    </a:p>
                  </a:txBody>
                  <a:tcPr marL="0" marR="0" marT="0" marB="0" anchor="ctr"/>
                </a:tc>
              </a:tr>
            </a:tbl>
          </a:graphicData>
        </a:graphic>
      </p:graphicFrame>
    </p:spTree>
    <p:extLst>
      <p:ext uri="{BB962C8B-B14F-4D97-AF65-F5344CB8AC3E}">
        <p14:creationId xmlns:p14="http://schemas.microsoft.com/office/powerpoint/2010/main" val="23818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732308713"/>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43087" y="1092911"/>
            <a:ext cx="7924800" cy="5231689"/>
          </a:xfrm>
          <a:prstGeom prst="rect">
            <a:avLst/>
          </a:prstGeom>
          <a:noFill/>
        </p:spPr>
        <p:txBody>
          <a:bodyPr wrap="square" rtlCol="0">
            <a:spAutoFit/>
          </a:bodyPr>
          <a:lstStyle/>
          <a:p>
            <a:pPr algn="ctr" defTabSz="977900">
              <a:lnSpc>
                <a:spcPct val="150000"/>
              </a:lnSpc>
              <a:spcBef>
                <a:spcPts val="1200"/>
              </a:spcBef>
              <a:spcAft>
                <a:spcPts val="600"/>
              </a:spcAft>
              <a:defRPr/>
            </a:pPr>
            <a:r>
              <a:rPr lang="en-US" sz="2800" b="1" dirty="0" smtClean="0">
                <a:solidFill>
                  <a:srgbClr val="C00000"/>
                </a:solidFill>
                <a:latin typeface="Times New Roman" pitchFamily="18" charset="0"/>
                <a:ea typeface="Verdana" pitchFamily="34" charset="0"/>
                <a:cs typeface="Times New Roman" pitchFamily="18" charset="0"/>
              </a:rPr>
              <a:t>ĐÁNH GIÁ CÁC RỦI RO VÀ </a:t>
            </a:r>
            <a:br>
              <a:rPr lang="en-US" sz="2800" b="1" dirty="0" smtClean="0">
                <a:solidFill>
                  <a:srgbClr val="C00000"/>
                </a:solidFill>
                <a:latin typeface="Times New Roman" pitchFamily="18" charset="0"/>
                <a:ea typeface="Verdana" pitchFamily="34" charset="0"/>
                <a:cs typeface="Times New Roman" pitchFamily="18" charset="0"/>
              </a:rPr>
            </a:br>
            <a:r>
              <a:rPr lang="en-US" sz="2800" b="1" dirty="0" smtClean="0">
                <a:solidFill>
                  <a:srgbClr val="C00000"/>
                </a:solidFill>
                <a:latin typeface="Times New Roman" pitchFamily="18" charset="0"/>
                <a:ea typeface="Verdana" pitchFamily="34" charset="0"/>
                <a:cs typeface="Times New Roman" pitchFamily="18" charset="0"/>
              </a:rPr>
              <a:t>CÁC BIỆN PHÁP GIẢM THIỂU</a:t>
            </a: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Các rủi ro về thị trường, chất lượng và giải pháp giảm thiểu trong dự </a:t>
            </a:r>
            <a:r>
              <a:rPr lang="pt-BR" sz="2800" b="1" dirty="0" smtClean="0">
                <a:solidFill>
                  <a:srgbClr val="0307AD"/>
                </a:solidFill>
                <a:latin typeface="Times New Roman" pitchFamily="18" charset="0"/>
                <a:ea typeface="Verdana" pitchFamily="34" charset="0"/>
                <a:cs typeface="Times New Roman" pitchFamily="18" charset="0"/>
              </a:rPr>
              <a:t>án</a:t>
            </a: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Những rủi ro về mặt tổ chức thực hiện các dự án và giải pháp giảm </a:t>
            </a:r>
            <a:r>
              <a:rPr lang="pt-BR" sz="2800" b="1" dirty="0" smtClean="0">
                <a:solidFill>
                  <a:srgbClr val="0307AD"/>
                </a:solidFill>
                <a:latin typeface="Times New Roman" pitchFamily="18" charset="0"/>
                <a:ea typeface="Verdana" pitchFamily="34" charset="0"/>
                <a:cs typeface="Times New Roman" pitchFamily="18" charset="0"/>
              </a:rPr>
              <a:t>thiểu</a:t>
            </a:r>
            <a:endParaRPr lang="pt-BR" sz="28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Tx/>
              <a:buChar char="-"/>
              <a:defRPr/>
            </a:pPr>
            <a:r>
              <a:rPr lang="pt-BR" sz="2800" b="1" dirty="0">
                <a:solidFill>
                  <a:srgbClr val="0307AD"/>
                </a:solidFill>
                <a:latin typeface="Times New Roman" pitchFamily="18" charset="0"/>
                <a:ea typeface="Verdana" pitchFamily="34" charset="0"/>
                <a:cs typeface="Times New Roman" pitchFamily="18" charset="0"/>
              </a:rPr>
              <a:t>Những rủi ro và các rào cản khác của Dự </a:t>
            </a:r>
            <a:r>
              <a:rPr lang="pt-BR" sz="2800" b="1" dirty="0" smtClean="0">
                <a:solidFill>
                  <a:srgbClr val="0307AD"/>
                </a:solidFill>
                <a:latin typeface="Times New Roman" pitchFamily="18" charset="0"/>
                <a:ea typeface="Verdana" pitchFamily="34" charset="0"/>
                <a:cs typeface="Times New Roman" pitchFamily="18" charset="0"/>
              </a:rPr>
              <a:t>án</a:t>
            </a:r>
            <a:endParaRPr lang="en-US"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69735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2031" y="3374410"/>
            <a:ext cx="8229600" cy="2492990"/>
          </a:xfrm>
          <a:prstGeom prst="rect">
            <a:avLst/>
          </a:prstGeom>
          <a:noFill/>
          <a:ln w="9525">
            <a:noFill/>
            <a:miter lim="800000"/>
            <a:headEnd/>
            <a:tailEnd/>
          </a:ln>
        </p:spPr>
        <p:txBody>
          <a:bodyPr>
            <a:spAutoFit/>
          </a:bodyPr>
          <a:lstStyle/>
          <a:p>
            <a:pPr algn="ctr">
              <a:defRPr/>
            </a:pPr>
            <a:r>
              <a:rPr lang="en-US" sz="4800" b="1" dirty="0">
                <a:solidFill>
                  <a:srgbClr val="FFC000"/>
                </a:solidFill>
                <a:latin typeface="Times New Roman" pitchFamily="18" charset="0"/>
                <a:ea typeface="Verdana" pitchFamily="34" charset="0"/>
                <a:cs typeface="Times New Roman" pitchFamily="18" charset="0"/>
              </a:rPr>
              <a:t>PHẦN </a:t>
            </a:r>
            <a:r>
              <a:rPr lang="en-US" sz="4800" b="1" dirty="0" smtClean="0">
                <a:solidFill>
                  <a:srgbClr val="FFC000"/>
                </a:solidFill>
                <a:latin typeface="Times New Roman" pitchFamily="18" charset="0"/>
                <a:ea typeface="Verdana" pitchFamily="34" charset="0"/>
                <a:cs typeface="Times New Roman" pitchFamily="18" charset="0"/>
              </a:rPr>
              <a:t>IV: </a:t>
            </a:r>
          </a:p>
          <a:p>
            <a:pPr algn="ctr">
              <a:defRPr/>
            </a:pPr>
            <a:endParaRPr lang="en-US" sz="3600" b="1" dirty="0" smtClean="0">
              <a:solidFill>
                <a:schemeClr val="bg1"/>
              </a:solidFill>
              <a:latin typeface="Times New Roman" pitchFamily="18" charset="0"/>
              <a:ea typeface="Verdana" pitchFamily="34" charset="0"/>
              <a:cs typeface="Times New Roman" pitchFamily="18" charset="0"/>
            </a:endParaRPr>
          </a:p>
          <a:p>
            <a:pPr algn="ctr">
              <a:defRPr/>
            </a:pPr>
            <a:r>
              <a:rPr lang="en-US" sz="3600" b="1" dirty="0" smtClean="0">
                <a:solidFill>
                  <a:schemeClr val="bg1"/>
                </a:solidFill>
                <a:latin typeface="Times New Roman" pitchFamily="18" charset="0"/>
                <a:ea typeface="Verdana" pitchFamily="34" charset="0"/>
                <a:cs typeface="Times New Roman" pitchFamily="18" charset="0"/>
              </a:rPr>
              <a:t>KẾ HOẠCH TỔ CHỨC THỰC HIỆN</a:t>
            </a:r>
            <a:endParaRPr lang="en-US" sz="3600" b="1" dirty="0">
              <a:solidFill>
                <a:srgbClr val="FFFF00"/>
              </a:solidFill>
              <a:effectLst>
                <a:outerShdw blurRad="38100" dist="38100" dir="2700000" algn="tl">
                  <a:srgbClr val="C0C0C0"/>
                </a:outerShdw>
              </a:effectLst>
              <a:latin typeface="Times New Roman" pitchFamily="18" charset="0"/>
              <a:ea typeface="Verdana" pitchFamily="34" charset="0"/>
              <a:cs typeface="Times New Roman" pitchFamily="18" charset="0"/>
            </a:endParaRPr>
          </a:p>
          <a:p>
            <a:pPr algn="ctr">
              <a:defRPr/>
            </a:pPr>
            <a:endParaRPr lang="en-US" sz="3600" b="1" dirty="0">
              <a:solidFill>
                <a:srgbClr val="FFFF00"/>
              </a:solidFill>
              <a:effectLst>
                <a:outerShdw blurRad="38100" dist="38100" dir="2700000" algn="tl">
                  <a:srgbClr val="C0C0C0"/>
                </a:outerShdw>
              </a:effectLst>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152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24814371"/>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09600" y="1447800"/>
            <a:ext cx="7696200" cy="4755148"/>
          </a:xfrm>
          <a:prstGeom prst="rect">
            <a:avLst/>
          </a:prstGeom>
          <a:noFill/>
        </p:spPr>
        <p:txBody>
          <a:bodyPr wrap="square" rtlCol="0">
            <a:spAutoFit/>
          </a:bodyPr>
          <a:lstStyle/>
          <a:p>
            <a:pPr marL="457200" indent="-457200" algn="just" defTabSz="977900">
              <a:spcBef>
                <a:spcPts val="1200"/>
              </a:spcBef>
              <a:spcAft>
                <a:spcPts val="600"/>
              </a:spcAft>
              <a:buFontTx/>
              <a:buChar char="-"/>
              <a:defRPr/>
            </a:pPr>
            <a:r>
              <a:rPr lang="pt-BR" sz="3200" b="1" dirty="0" smtClean="0">
                <a:solidFill>
                  <a:srgbClr val="0307AD"/>
                </a:solidFill>
                <a:latin typeface="Times New Roman" pitchFamily="18" charset="0"/>
                <a:ea typeface="Verdana" pitchFamily="34" charset="0"/>
                <a:cs typeface="Times New Roman" pitchFamily="18" charset="0"/>
              </a:rPr>
              <a:t>HTX </a:t>
            </a:r>
            <a:r>
              <a:rPr lang="pt-BR" sz="3200" b="1" dirty="0">
                <a:solidFill>
                  <a:srgbClr val="0307AD"/>
                </a:solidFill>
                <a:latin typeface="Times New Roman" pitchFamily="18" charset="0"/>
                <a:ea typeface="Verdana" pitchFamily="34" charset="0"/>
                <a:cs typeface="Times New Roman" pitchFamily="18" charset="0"/>
              </a:rPr>
              <a:t>nông nghiệp là tổ chức đại diện cho nông dân ký kết các hợp đồng liên kết sản xuất và tiêu thụ với doanh nghiệp cũng như ngân hàng, đơn vị cung cấp đầu vào</a:t>
            </a:r>
          </a:p>
          <a:p>
            <a:pPr marL="457200" indent="-457200" algn="just" defTabSz="977900">
              <a:spcBef>
                <a:spcPts val="1200"/>
              </a:spcBef>
              <a:spcAft>
                <a:spcPts val="600"/>
              </a:spcAft>
              <a:buFontTx/>
              <a:buChar char="-"/>
              <a:defRPr/>
            </a:pPr>
            <a:r>
              <a:rPr lang="pt-BR" sz="3200" b="1" dirty="0">
                <a:solidFill>
                  <a:srgbClr val="0307AD"/>
                </a:solidFill>
                <a:latin typeface="Times New Roman" pitchFamily="18" charset="0"/>
                <a:ea typeface="Verdana" pitchFamily="34" charset="0"/>
                <a:cs typeface="Times New Roman" pitchFamily="18" charset="0"/>
              </a:rPr>
              <a:t>Trong trường hợp các huyện chưa hoàn tất thành lập HTX thì việc ký kết hợp đồng liên kết tiêu thụ đầu ra sẽ được ký kết thông qua các đại lý</a:t>
            </a:r>
            <a:endParaRPr lang="en-US" sz="32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7615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986133102"/>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 y="1636693"/>
            <a:ext cx="8305800" cy="1077218"/>
          </a:xfrm>
          <a:prstGeom prst="rect">
            <a:avLst/>
          </a:prstGeom>
          <a:noFill/>
        </p:spPr>
        <p:txBody>
          <a:bodyPr wrap="square" rtlCol="0">
            <a:spAutoFit/>
          </a:bodyPr>
          <a:lstStyle/>
          <a:p>
            <a:pPr algn="ctr" defTabSz="977900">
              <a:spcBef>
                <a:spcPts val="1200"/>
              </a:spcBef>
              <a:spcAft>
                <a:spcPts val="600"/>
              </a:spcAft>
              <a:defRPr/>
            </a:pPr>
            <a:r>
              <a:rPr lang="pt-BR" sz="3200" b="1" dirty="0" smtClean="0">
                <a:solidFill>
                  <a:srgbClr val="FF0000"/>
                </a:solidFill>
                <a:latin typeface="Times New Roman" pitchFamily="18" charset="0"/>
                <a:ea typeface="Verdana" pitchFamily="34" charset="0"/>
                <a:cs typeface="Times New Roman" pitchFamily="18" charset="0"/>
              </a:rPr>
              <a:t>Kế </a:t>
            </a:r>
            <a:r>
              <a:rPr lang="pt-BR" sz="3200" b="1" dirty="0">
                <a:solidFill>
                  <a:srgbClr val="FF0000"/>
                </a:solidFill>
                <a:latin typeface="Times New Roman" pitchFamily="18" charset="0"/>
                <a:ea typeface="Verdana" pitchFamily="34" charset="0"/>
                <a:cs typeface="Times New Roman" pitchFamily="18" charset="0"/>
              </a:rPr>
              <a:t>hoạch đào tạo, tập huấn kỹ thuật sản xuất </a:t>
            </a:r>
            <a:r>
              <a:rPr lang="pt-BR" sz="3200" b="1" dirty="0" smtClean="0">
                <a:solidFill>
                  <a:srgbClr val="FF0000"/>
                </a:solidFill>
                <a:latin typeface="Times New Roman" pitchFamily="18" charset="0"/>
                <a:ea typeface="Verdana" pitchFamily="34" charset="0"/>
                <a:cs typeface="Times New Roman" pitchFamily="18" charset="0"/>
              </a:rPr>
              <a:t/>
            </a:r>
            <a:br>
              <a:rPr lang="pt-BR" sz="3200" b="1" dirty="0" smtClean="0">
                <a:solidFill>
                  <a:srgbClr val="FF0000"/>
                </a:solidFill>
                <a:latin typeface="Times New Roman" pitchFamily="18" charset="0"/>
                <a:ea typeface="Verdana" pitchFamily="34" charset="0"/>
                <a:cs typeface="Times New Roman" pitchFamily="18" charset="0"/>
              </a:rPr>
            </a:br>
            <a:r>
              <a:rPr lang="pt-BR" sz="3200" b="1" dirty="0" smtClean="0">
                <a:solidFill>
                  <a:srgbClr val="FF0000"/>
                </a:solidFill>
                <a:latin typeface="Times New Roman" pitchFamily="18" charset="0"/>
                <a:ea typeface="Verdana" pitchFamily="34" charset="0"/>
                <a:cs typeface="Times New Roman" pitchFamily="18" charset="0"/>
              </a:rPr>
              <a:t>cà </a:t>
            </a:r>
            <a:r>
              <a:rPr lang="pt-BR" sz="3200" b="1" dirty="0">
                <a:solidFill>
                  <a:srgbClr val="FF0000"/>
                </a:solidFill>
                <a:latin typeface="Times New Roman" pitchFamily="18" charset="0"/>
                <a:ea typeface="Verdana" pitchFamily="34" charset="0"/>
                <a:cs typeface="Times New Roman" pitchFamily="18" charset="0"/>
              </a:rPr>
              <a:t>phê bền vững theo bộ quy tắc </a:t>
            </a:r>
            <a:r>
              <a:rPr lang="pt-BR" sz="3200" b="1" dirty="0" smtClean="0">
                <a:solidFill>
                  <a:srgbClr val="FF0000"/>
                </a:solidFill>
                <a:latin typeface="Times New Roman" pitchFamily="18" charset="0"/>
                <a:ea typeface="Verdana" pitchFamily="34" charset="0"/>
                <a:cs typeface="Times New Roman" pitchFamily="18" charset="0"/>
              </a:rPr>
              <a:t>4C</a:t>
            </a:r>
            <a:endParaRPr lang="pt-BR" sz="3200" b="1" dirty="0">
              <a:solidFill>
                <a:srgbClr val="FF0000"/>
              </a:solidFill>
              <a:latin typeface="Times New Roman" pitchFamily="18" charset="0"/>
              <a:ea typeface="Verdana" pitchFamily="34"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49478462"/>
              </p:ext>
            </p:extLst>
          </p:nvPr>
        </p:nvGraphicFramePr>
        <p:xfrm>
          <a:off x="457200" y="3330924"/>
          <a:ext cx="8305800" cy="1969802"/>
        </p:xfrm>
        <a:graphic>
          <a:graphicData uri="http://schemas.openxmlformats.org/drawingml/2006/table">
            <a:tbl>
              <a:tblPr firstRow="1" firstCol="1" bandRow="1">
                <a:tableStyleId>{BC89EF96-8CEA-46FF-86C4-4CE0E7609802}</a:tableStyleId>
              </a:tblPr>
              <a:tblGrid>
                <a:gridCol w="1447800"/>
                <a:gridCol w="685800"/>
                <a:gridCol w="838200"/>
                <a:gridCol w="762000"/>
                <a:gridCol w="762000"/>
                <a:gridCol w="762000"/>
                <a:gridCol w="762000"/>
                <a:gridCol w="838200"/>
                <a:gridCol w="762000"/>
                <a:gridCol w="685800"/>
              </a:tblGrid>
              <a:tr h="259453">
                <a:tc rowSpan="2">
                  <a:txBody>
                    <a:bodyPr/>
                    <a:lstStyle/>
                    <a:p>
                      <a:pPr marL="0" marR="0" algn="ctr">
                        <a:lnSpc>
                          <a:spcPct val="115000"/>
                        </a:lnSpc>
                        <a:spcBef>
                          <a:spcPts val="0"/>
                        </a:spcBef>
                        <a:spcAft>
                          <a:spcPts val="0"/>
                        </a:spcAft>
                      </a:pPr>
                      <a:r>
                        <a:rPr lang="en-US" sz="1800" dirty="0" err="1">
                          <a:effectLst/>
                          <a:latin typeface="Time NEW ROMAN"/>
                        </a:rPr>
                        <a:t>Nội</a:t>
                      </a:r>
                      <a:r>
                        <a:rPr lang="en-US" sz="1800" dirty="0">
                          <a:effectLst/>
                          <a:latin typeface="Time NEW ROMAN"/>
                        </a:rPr>
                        <a:t> dung </a:t>
                      </a:r>
                      <a:endParaRPr lang="en-US" sz="1800" dirty="0">
                        <a:effectLst/>
                        <a:latin typeface="Time NEW ROMAN"/>
                        <a:ea typeface="Calibri"/>
                      </a:endParaRPr>
                    </a:p>
                  </a:txBody>
                  <a:tcPr marL="68580" marR="68580" marT="0" marB="0" anchor="ctr"/>
                </a:tc>
                <a:tc rowSpan="2">
                  <a:txBody>
                    <a:bodyPr/>
                    <a:lstStyle/>
                    <a:p>
                      <a:pPr marL="0" marR="0" algn="ctr">
                        <a:lnSpc>
                          <a:spcPct val="115000"/>
                        </a:lnSpc>
                        <a:spcBef>
                          <a:spcPts val="0"/>
                        </a:spcBef>
                        <a:spcAft>
                          <a:spcPts val="0"/>
                        </a:spcAft>
                      </a:pPr>
                      <a:r>
                        <a:rPr lang="en-US" sz="1800" dirty="0">
                          <a:effectLst/>
                          <a:latin typeface="Time NEW ROMAN"/>
                        </a:rPr>
                        <a:t>ĐVT</a:t>
                      </a:r>
                      <a:endParaRPr lang="en-US" sz="1800" dirty="0">
                        <a:effectLst/>
                        <a:latin typeface="Time NEW ROMAN"/>
                        <a:ea typeface="Calibri"/>
                      </a:endParaRPr>
                    </a:p>
                  </a:txBody>
                  <a:tcPr marL="68580" marR="68580" marT="0" marB="0" anchor="ctr"/>
                </a:tc>
                <a:tc rowSpan="2">
                  <a:txBody>
                    <a:bodyPr/>
                    <a:lstStyle/>
                    <a:p>
                      <a:pPr marL="0" marR="0" algn="ctr">
                        <a:lnSpc>
                          <a:spcPct val="115000"/>
                        </a:lnSpc>
                        <a:spcBef>
                          <a:spcPts val="0"/>
                        </a:spcBef>
                        <a:spcAft>
                          <a:spcPts val="0"/>
                        </a:spcAft>
                      </a:pPr>
                      <a:r>
                        <a:rPr lang="en-US" sz="1800" dirty="0" err="1">
                          <a:effectLst/>
                          <a:latin typeface="Time NEW ROMAN"/>
                        </a:rPr>
                        <a:t>Tổng</a:t>
                      </a:r>
                      <a:r>
                        <a:rPr lang="en-US" sz="1800" dirty="0">
                          <a:effectLst/>
                          <a:latin typeface="Time NEW ROMAN"/>
                        </a:rPr>
                        <a:t> </a:t>
                      </a:r>
                      <a:r>
                        <a:rPr lang="en-US" sz="1800" dirty="0" err="1">
                          <a:effectLst/>
                          <a:latin typeface="Time NEW ROMAN"/>
                        </a:rPr>
                        <a:t>số</a:t>
                      </a:r>
                      <a:r>
                        <a:rPr lang="en-US" sz="1800" dirty="0">
                          <a:effectLst/>
                          <a:latin typeface="Time NEW ROMAN"/>
                        </a:rPr>
                        <a:t> </a:t>
                      </a:r>
                      <a:r>
                        <a:rPr lang="en-US" sz="1800" dirty="0" err="1">
                          <a:effectLst/>
                          <a:latin typeface="Time NEW ROMAN"/>
                        </a:rPr>
                        <a:t>lớp</a:t>
                      </a:r>
                      <a:endParaRPr lang="en-US" sz="1800" dirty="0">
                        <a:effectLst/>
                        <a:latin typeface="Time NEW ROMAN"/>
                        <a:ea typeface="Calibri"/>
                      </a:endParaRPr>
                    </a:p>
                  </a:txBody>
                  <a:tcPr marL="68580" marR="68580" marT="0" marB="0" anchor="ctr"/>
                </a:tc>
                <a:tc gridSpan="7">
                  <a:txBody>
                    <a:bodyPr/>
                    <a:lstStyle/>
                    <a:p>
                      <a:pPr marL="0" marR="0" algn="ctr">
                        <a:lnSpc>
                          <a:spcPct val="115000"/>
                        </a:lnSpc>
                        <a:spcBef>
                          <a:spcPts val="0"/>
                        </a:spcBef>
                        <a:spcAft>
                          <a:spcPts val="0"/>
                        </a:spcAft>
                      </a:pPr>
                      <a:r>
                        <a:rPr lang="en-US" sz="1800" dirty="0" err="1">
                          <a:effectLst/>
                          <a:latin typeface="Time NEW ROMAN"/>
                        </a:rPr>
                        <a:t>Phân</a:t>
                      </a:r>
                      <a:r>
                        <a:rPr lang="en-US" sz="1800" dirty="0">
                          <a:effectLst/>
                          <a:latin typeface="Time NEW ROMAN"/>
                        </a:rPr>
                        <a:t> </a:t>
                      </a:r>
                      <a:r>
                        <a:rPr lang="en-US" sz="1800" dirty="0" err="1">
                          <a:effectLst/>
                          <a:latin typeface="Time NEW ROMAN"/>
                        </a:rPr>
                        <a:t>kỳ</a:t>
                      </a:r>
                      <a:r>
                        <a:rPr lang="en-US" sz="1800" dirty="0">
                          <a:effectLst/>
                          <a:latin typeface="Time NEW ROMAN"/>
                        </a:rPr>
                        <a:t> </a:t>
                      </a:r>
                      <a:r>
                        <a:rPr lang="en-US" sz="1800" dirty="0" err="1">
                          <a:effectLst/>
                          <a:latin typeface="Time NEW ROMAN"/>
                        </a:rPr>
                        <a:t>năm</a:t>
                      </a:r>
                      <a:endParaRPr lang="en-US" sz="1800" dirty="0">
                        <a:effectLst/>
                        <a:latin typeface="Time NEW ROMAN"/>
                        <a:ea typeface="Calibri"/>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5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dirty="0">
                          <a:effectLst/>
                          <a:latin typeface="Time NEW ROMAN"/>
                        </a:rPr>
                        <a:t>2015</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2016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2017</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2018</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2019</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2020</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2021</a:t>
                      </a:r>
                      <a:endParaRPr lang="en-US" sz="1800" dirty="0">
                        <a:effectLst/>
                        <a:latin typeface="Time NEW ROMAN"/>
                        <a:ea typeface="Calibri"/>
                      </a:endParaRPr>
                    </a:p>
                  </a:txBody>
                  <a:tcPr marL="68580" marR="68580" marT="0" marB="0" anchor="ctr"/>
                </a:tc>
              </a:tr>
              <a:tr h="1338866">
                <a:tc>
                  <a:txBody>
                    <a:bodyPr/>
                    <a:lstStyle/>
                    <a:p>
                      <a:pPr marL="0" marR="0" algn="just">
                        <a:lnSpc>
                          <a:spcPct val="115000"/>
                        </a:lnSpc>
                        <a:spcBef>
                          <a:spcPts val="0"/>
                        </a:spcBef>
                        <a:spcAft>
                          <a:spcPts val="0"/>
                        </a:spcAft>
                      </a:pPr>
                      <a:r>
                        <a:rPr lang="en-US" sz="1800" dirty="0" err="1">
                          <a:effectLst/>
                          <a:latin typeface="Time NEW ROMAN"/>
                        </a:rPr>
                        <a:t>Số</a:t>
                      </a:r>
                      <a:r>
                        <a:rPr lang="en-US" sz="1800" dirty="0">
                          <a:effectLst/>
                          <a:latin typeface="Time NEW ROMAN"/>
                        </a:rPr>
                        <a:t> </a:t>
                      </a:r>
                      <a:r>
                        <a:rPr lang="en-US" sz="1800" dirty="0" err="1">
                          <a:effectLst/>
                          <a:latin typeface="Time NEW ROMAN"/>
                        </a:rPr>
                        <a:t>lớp</a:t>
                      </a:r>
                      <a:r>
                        <a:rPr lang="en-US" sz="1800" dirty="0">
                          <a:effectLst/>
                          <a:latin typeface="Time NEW ROMAN"/>
                        </a:rPr>
                        <a:t> </a:t>
                      </a:r>
                      <a:r>
                        <a:rPr lang="en-US" sz="1800" dirty="0" err="1">
                          <a:effectLst/>
                          <a:latin typeface="Time NEW ROMAN"/>
                        </a:rPr>
                        <a:t>tập</a:t>
                      </a:r>
                      <a:r>
                        <a:rPr lang="en-US" sz="1800" dirty="0">
                          <a:effectLst/>
                          <a:latin typeface="Time NEW ROMAN"/>
                        </a:rPr>
                        <a:t> </a:t>
                      </a:r>
                      <a:r>
                        <a:rPr lang="en-US" sz="1800" dirty="0" err="1">
                          <a:effectLst/>
                          <a:latin typeface="Time NEW ROMAN"/>
                        </a:rPr>
                        <a:t>huấn</a:t>
                      </a:r>
                      <a:r>
                        <a:rPr lang="en-US" sz="1800" dirty="0">
                          <a:effectLst/>
                          <a:latin typeface="Time NEW ROMAN"/>
                        </a:rPr>
                        <a:t>  </a:t>
                      </a:r>
                      <a:r>
                        <a:rPr lang="en-US" sz="1800" dirty="0" err="1">
                          <a:effectLst/>
                          <a:latin typeface="Time NEW ROMAN"/>
                        </a:rPr>
                        <a:t>cho</a:t>
                      </a:r>
                      <a:r>
                        <a:rPr lang="en-US" sz="1800" dirty="0">
                          <a:effectLst/>
                          <a:latin typeface="Time NEW ROMAN"/>
                        </a:rPr>
                        <a:t> </a:t>
                      </a:r>
                      <a:r>
                        <a:rPr lang="en-US" sz="1800" dirty="0" err="1">
                          <a:effectLst/>
                          <a:latin typeface="Time NEW ROMAN"/>
                        </a:rPr>
                        <a:t>nông</a:t>
                      </a:r>
                      <a:r>
                        <a:rPr lang="en-US" sz="1800" dirty="0">
                          <a:effectLst/>
                          <a:latin typeface="Time NEW ROMAN"/>
                        </a:rPr>
                        <a:t> </a:t>
                      </a:r>
                      <a:r>
                        <a:rPr lang="en-US" sz="1800" dirty="0" err="1">
                          <a:effectLst/>
                          <a:latin typeface="Time NEW ROMAN"/>
                        </a:rPr>
                        <a:t>dân</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err="1">
                          <a:effectLst/>
                          <a:latin typeface="Time NEW ROMAN"/>
                        </a:rPr>
                        <a:t>Lớp</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54</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18</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 NEW ROMAN"/>
                        </a:rPr>
                        <a:t>6</a:t>
                      </a:r>
                      <a:endParaRPr lang="en-US" sz="1800" dirty="0">
                        <a:effectLst/>
                        <a:latin typeface="Time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12332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435897359"/>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4415" y="1905000"/>
            <a:ext cx="7696200" cy="3785652"/>
          </a:xfrm>
          <a:prstGeom prst="rect">
            <a:avLst/>
          </a:prstGeom>
          <a:noFill/>
        </p:spPr>
        <p:txBody>
          <a:bodyPr wrap="square" rtlCol="0">
            <a:spAutoFit/>
          </a:bodyPr>
          <a:lstStyle/>
          <a:p>
            <a:pPr algn="just" defTabSz="977900">
              <a:spcBef>
                <a:spcPts val="1200"/>
              </a:spcBef>
              <a:spcAft>
                <a:spcPts val="600"/>
              </a:spcAft>
              <a:defRPr/>
            </a:pPr>
            <a:r>
              <a:rPr lang="pt-BR" sz="4000" b="1" dirty="0" smtClean="0">
                <a:solidFill>
                  <a:srgbClr val="0307AD"/>
                </a:solidFill>
                <a:latin typeface="Times New Roman" pitchFamily="18" charset="0"/>
                <a:ea typeface="Verdana" pitchFamily="34" charset="0"/>
                <a:cs typeface="Times New Roman" pitchFamily="18" charset="0"/>
              </a:rPr>
              <a:t>Ủy </a:t>
            </a:r>
            <a:r>
              <a:rPr lang="pt-BR" sz="4000" b="1" dirty="0">
                <a:solidFill>
                  <a:srgbClr val="0307AD"/>
                </a:solidFill>
                <a:latin typeface="Times New Roman" pitchFamily="18" charset="0"/>
                <a:ea typeface="Verdana" pitchFamily="34" charset="0"/>
                <a:cs typeface="Times New Roman" pitchFamily="18" charset="0"/>
              </a:rPr>
              <a:t>ban nhân dân các huyện Cẩm Mỹ, Xuân Lộc và Tân Phú thực hiện lồng ghép đầu tư xây dựng cơ sở hạ tầng nông thôn (giao thông, điện, thủy lợi,…) theo kế hoạch hàng năm</a:t>
            </a:r>
            <a:r>
              <a:rPr lang="pt-BR" sz="4000" b="1" dirty="0" smtClean="0">
                <a:solidFill>
                  <a:srgbClr val="0307AD"/>
                </a:solidFill>
                <a:latin typeface="Times New Roman" pitchFamily="18" charset="0"/>
                <a:ea typeface="Verdana" pitchFamily="34" charset="0"/>
                <a:cs typeface="Times New Roman" pitchFamily="18" charset="0"/>
              </a:rPr>
              <a:t>.</a:t>
            </a:r>
            <a:endParaRPr lang="en-US" sz="40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332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392383"/>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I. GIỚI THIỆU VỀ DỰ ÁN</a:t>
            </a:r>
            <a:endParaRPr lang="en-US" sz="2800" b="1" dirty="0">
              <a:solidFill>
                <a:srgbClr val="0307AD"/>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4276858"/>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4"/>
          <p:cNvSpPr/>
          <p:nvPr/>
        </p:nvSpPr>
        <p:spPr>
          <a:xfrm>
            <a:off x="759868" y="2057400"/>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II. NỘI DUNG DỰ ÁN</a:t>
            </a:r>
            <a:endParaRPr lang="en-US" sz="2800" b="1" dirty="0">
              <a:solidFill>
                <a:srgbClr val="0307AD"/>
              </a:solidFill>
              <a:latin typeface="Times New Roman" pitchFamily="18" charset="0"/>
              <a:cs typeface="Times New Roman" pitchFamily="18" charset="0"/>
            </a:endParaRPr>
          </a:p>
        </p:txBody>
      </p:sp>
      <p:sp>
        <p:nvSpPr>
          <p:cNvPr id="12" name="Rounded Rectangle 4"/>
          <p:cNvSpPr/>
          <p:nvPr/>
        </p:nvSpPr>
        <p:spPr>
          <a:xfrm>
            <a:off x="773723" y="2770907"/>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III. HIỆU QUẢ VÀ TÁC ĐỘNG CỦA DỰ ÁN</a:t>
            </a:r>
            <a:endParaRPr lang="en-US" sz="2800" b="1" dirty="0">
              <a:solidFill>
                <a:srgbClr val="0307AD"/>
              </a:solidFill>
              <a:latin typeface="Times New Roman" pitchFamily="18" charset="0"/>
              <a:cs typeface="Times New Roman" pitchFamily="18" charset="0"/>
            </a:endParaRPr>
          </a:p>
        </p:txBody>
      </p:sp>
      <p:sp>
        <p:nvSpPr>
          <p:cNvPr id="13" name="Rounded Rectangle 4"/>
          <p:cNvSpPr/>
          <p:nvPr/>
        </p:nvSpPr>
        <p:spPr>
          <a:xfrm>
            <a:off x="773723" y="3581400"/>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IV. KẾ HOẠCH TỔ CHỨC THỰC HIỆN</a:t>
            </a:r>
            <a:endParaRPr lang="en-US" sz="2800" b="1" dirty="0">
              <a:solidFill>
                <a:srgbClr val="0307AD"/>
              </a:solidFill>
              <a:latin typeface="Times New Roman" pitchFamily="18" charset="0"/>
              <a:cs typeface="Times New Roman" pitchFamily="18" charset="0"/>
            </a:endParaRPr>
          </a:p>
        </p:txBody>
      </p:sp>
      <p:sp>
        <p:nvSpPr>
          <p:cNvPr id="14" name="Rounded Rectangle 4"/>
          <p:cNvSpPr/>
          <p:nvPr/>
        </p:nvSpPr>
        <p:spPr>
          <a:xfrm>
            <a:off x="773723" y="4419600"/>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V. KIẾN NGHỊ</a:t>
            </a:r>
            <a:endParaRPr lang="en-US" sz="2800" b="1" dirty="0">
              <a:solidFill>
                <a:srgbClr val="0307AD"/>
              </a:solidFill>
              <a:latin typeface="Times New Roman" pitchFamily="18" charset="0"/>
              <a:cs typeface="Times New Roman" pitchFamily="18" charset="0"/>
            </a:endParaRPr>
          </a:p>
        </p:txBody>
      </p:sp>
      <p:sp>
        <p:nvSpPr>
          <p:cNvPr id="15" name="Rounded Rectangle 4"/>
          <p:cNvSpPr/>
          <p:nvPr/>
        </p:nvSpPr>
        <p:spPr>
          <a:xfrm>
            <a:off x="787577" y="5112325"/>
            <a:ext cx="7666892" cy="66501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r>
              <a:rPr lang="en-US" sz="2800" b="1" dirty="0" smtClean="0">
                <a:solidFill>
                  <a:srgbClr val="0307AD"/>
                </a:solidFill>
                <a:latin typeface="Times New Roman" pitchFamily="18" charset="0"/>
                <a:cs typeface="Times New Roman" pitchFamily="18" charset="0"/>
              </a:rPr>
              <a:t>VI. KẾT LUẬN</a:t>
            </a:r>
            <a:endParaRPr lang="en-US" sz="2800" b="1" dirty="0">
              <a:solidFill>
                <a:srgbClr val="0307AD"/>
              </a:solidFill>
              <a:latin typeface="Times New Roman" pitchFamily="18" charset="0"/>
              <a:cs typeface="Times New Roman" pitchFamily="18" charset="0"/>
            </a:endParaRPr>
          </a:p>
        </p:txBody>
      </p:sp>
    </p:spTree>
    <p:extLst>
      <p:ext uri="{BB962C8B-B14F-4D97-AF65-F5344CB8AC3E}">
        <p14:creationId xmlns:p14="http://schemas.microsoft.com/office/powerpoint/2010/main" val="7559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422692076"/>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542395"/>
            <a:ext cx="8077200" cy="4401205"/>
          </a:xfrm>
          <a:prstGeom prst="rect">
            <a:avLst/>
          </a:prstGeom>
          <a:noFill/>
        </p:spPr>
        <p:txBody>
          <a:bodyPr wrap="square" rtlCol="0">
            <a:spAutoFit/>
          </a:bodyPr>
          <a:lstStyle/>
          <a:p>
            <a:pPr algn="just" defTabSz="977900">
              <a:spcBef>
                <a:spcPts val="1200"/>
              </a:spcBef>
              <a:spcAft>
                <a:spcPts val="600"/>
              </a:spcAft>
              <a:defRPr/>
            </a:pPr>
            <a:r>
              <a:rPr lang="pt-BR" sz="4000" b="1" dirty="0" smtClean="0">
                <a:solidFill>
                  <a:srgbClr val="0307AD"/>
                </a:solidFill>
                <a:latin typeface="Times New Roman" pitchFamily="18" charset="0"/>
                <a:ea typeface="Verdana" pitchFamily="34" charset="0"/>
                <a:cs typeface="Times New Roman" pitchFamily="18" charset="0"/>
              </a:rPr>
              <a:t>Các </a:t>
            </a:r>
            <a:r>
              <a:rPr lang="pt-BR" sz="4000" b="1" dirty="0">
                <a:solidFill>
                  <a:srgbClr val="0307AD"/>
                </a:solidFill>
                <a:latin typeface="Times New Roman" pitchFamily="18" charset="0"/>
                <a:ea typeface="Verdana" pitchFamily="34" charset="0"/>
                <a:cs typeface="Times New Roman" pitchFamily="18" charset="0"/>
              </a:rPr>
              <a:t>HTX trên địa bàn xây dựng Cánh đồng lớn phối hợp với Tổng công ty Tín Nghĩa và các Công ty cung ứng đầu vào cho nông dân như: phân bón, thuốc BVTV, giống, dịch vụ BVTV để đáp ứng được nhu cầu của nông dân trong vùng dự án. </a:t>
            </a:r>
            <a:endParaRPr lang="en-US" sz="40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332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115068644"/>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239083"/>
            <a:ext cx="8610600" cy="5170646"/>
          </a:xfrm>
          <a:prstGeom prst="rect">
            <a:avLst/>
          </a:prstGeom>
          <a:noFill/>
        </p:spPr>
        <p:txBody>
          <a:bodyPr wrap="square" rtlCol="0">
            <a:spAutoFit/>
          </a:bodyPr>
          <a:lstStyle/>
          <a:p>
            <a:pPr marL="457200" indent="-457200" algn="just" defTabSz="977900">
              <a:lnSpc>
                <a:spcPct val="150000"/>
              </a:lnSpc>
              <a:spcBef>
                <a:spcPts val="1200"/>
              </a:spcBef>
              <a:spcAft>
                <a:spcPts val="600"/>
              </a:spcAft>
              <a:buFont typeface="Arial" pitchFamily="34" charset="0"/>
              <a:buChar char="•"/>
              <a:defRPr/>
            </a:pPr>
            <a:r>
              <a:rPr lang="pt-BR" sz="4000" b="1" dirty="0" smtClean="0">
                <a:solidFill>
                  <a:srgbClr val="0307AD"/>
                </a:solidFill>
                <a:latin typeface="Times New Roman" pitchFamily="18" charset="0"/>
                <a:ea typeface="Verdana" pitchFamily="34" charset="0"/>
                <a:cs typeface="Times New Roman" pitchFamily="18" charset="0"/>
              </a:rPr>
              <a:t>Đối </a:t>
            </a:r>
            <a:r>
              <a:rPr lang="pt-BR" sz="4000" b="1" dirty="0">
                <a:solidFill>
                  <a:srgbClr val="0307AD"/>
                </a:solidFill>
                <a:latin typeface="Times New Roman" pitchFamily="18" charset="0"/>
                <a:ea typeface="Verdana" pitchFamily="34" charset="0"/>
                <a:cs typeface="Times New Roman" pitchFamily="18" charset="0"/>
              </a:rPr>
              <a:t>với Tổng công ty Tín </a:t>
            </a:r>
            <a:r>
              <a:rPr lang="pt-BR" sz="4000" b="1" dirty="0" smtClean="0">
                <a:solidFill>
                  <a:srgbClr val="0307AD"/>
                </a:solidFill>
                <a:latin typeface="Times New Roman" pitchFamily="18" charset="0"/>
                <a:ea typeface="Verdana" pitchFamily="34" charset="0"/>
                <a:cs typeface="Times New Roman" pitchFamily="18" charset="0"/>
              </a:rPr>
              <a:t>Nghĩa</a:t>
            </a:r>
            <a:endParaRPr lang="en-US" sz="4000" b="1" dirty="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 typeface="Arial" pitchFamily="34" charset="0"/>
              <a:buChar char="•"/>
              <a:defRPr/>
            </a:pPr>
            <a:r>
              <a:rPr lang="pt-BR" sz="4000" b="1" dirty="0" smtClean="0">
                <a:solidFill>
                  <a:srgbClr val="0307AD"/>
                </a:solidFill>
                <a:latin typeface="Times New Roman" pitchFamily="18" charset="0"/>
                <a:ea typeface="Verdana" pitchFamily="34" charset="0"/>
                <a:cs typeface="Times New Roman" pitchFamily="18" charset="0"/>
              </a:rPr>
              <a:t>Đối </a:t>
            </a:r>
            <a:r>
              <a:rPr lang="pt-BR" sz="4000" b="1" dirty="0">
                <a:solidFill>
                  <a:srgbClr val="0307AD"/>
                </a:solidFill>
                <a:latin typeface="Times New Roman" pitchFamily="18" charset="0"/>
                <a:ea typeface="Verdana" pitchFamily="34" charset="0"/>
                <a:cs typeface="Times New Roman" pitchFamily="18" charset="0"/>
              </a:rPr>
              <a:t>với </a:t>
            </a:r>
            <a:r>
              <a:rPr lang="pt-BR" sz="4000" b="1" dirty="0" smtClean="0">
                <a:solidFill>
                  <a:srgbClr val="0307AD"/>
                </a:solidFill>
                <a:latin typeface="Times New Roman" pitchFamily="18" charset="0"/>
                <a:ea typeface="Verdana" pitchFamily="34" charset="0"/>
                <a:cs typeface="Times New Roman" pitchFamily="18" charset="0"/>
              </a:rPr>
              <a:t>HTX</a:t>
            </a:r>
            <a:r>
              <a:rPr lang="da-DK" sz="4000" b="1" dirty="0" smtClean="0">
                <a:solidFill>
                  <a:srgbClr val="0307AD"/>
                </a:solidFill>
                <a:latin typeface="Times New Roman" pitchFamily="18" charset="0"/>
                <a:ea typeface="Verdana" pitchFamily="34" charset="0"/>
                <a:cs typeface="Times New Roman" pitchFamily="18" charset="0"/>
              </a:rPr>
              <a:t>: vay vốn thu mua sản phẩm và các dịch vụ nông nghiệp.</a:t>
            </a:r>
            <a:endParaRPr lang="pt-BR" sz="4000" b="1" dirty="0" smtClean="0">
              <a:solidFill>
                <a:srgbClr val="0307AD"/>
              </a:solidFill>
              <a:latin typeface="Times New Roman" pitchFamily="18" charset="0"/>
              <a:ea typeface="Verdana" pitchFamily="34" charset="0"/>
              <a:cs typeface="Times New Roman" pitchFamily="18" charset="0"/>
            </a:endParaRPr>
          </a:p>
          <a:p>
            <a:pPr marL="457200" indent="-457200" algn="just" defTabSz="977900">
              <a:lnSpc>
                <a:spcPct val="150000"/>
              </a:lnSpc>
              <a:spcBef>
                <a:spcPts val="1200"/>
              </a:spcBef>
              <a:spcAft>
                <a:spcPts val="600"/>
              </a:spcAft>
              <a:buFont typeface="Arial" pitchFamily="34" charset="0"/>
              <a:buChar char="•"/>
              <a:defRPr/>
            </a:pPr>
            <a:r>
              <a:rPr lang="pt-BR" sz="4000" b="1" dirty="0" smtClean="0">
                <a:solidFill>
                  <a:srgbClr val="0307AD"/>
                </a:solidFill>
                <a:latin typeface="Times New Roman" pitchFamily="18" charset="0"/>
                <a:ea typeface="Verdana" pitchFamily="34" charset="0"/>
                <a:cs typeface="Times New Roman" pitchFamily="18" charset="0"/>
              </a:rPr>
              <a:t>Đối </a:t>
            </a:r>
            <a:r>
              <a:rPr lang="pt-BR" sz="4000" b="1" dirty="0">
                <a:solidFill>
                  <a:srgbClr val="0307AD"/>
                </a:solidFill>
                <a:latin typeface="Times New Roman" pitchFamily="18" charset="0"/>
                <a:ea typeface="Verdana" pitchFamily="34" charset="0"/>
                <a:cs typeface="Times New Roman" pitchFamily="18" charset="0"/>
              </a:rPr>
              <a:t>với nông </a:t>
            </a:r>
            <a:r>
              <a:rPr lang="pt-BR" sz="4000" b="1" dirty="0" smtClean="0">
                <a:solidFill>
                  <a:srgbClr val="0307AD"/>
                </a:solidFill>
                <a:latin typeface="Times New Roman" pitchFamily="18" charset="0"/>
                <a:ea typeface="Verdana" pitchFamily="34" charset="0"/>
                <a:cs typeface="Times New Roman" pitchFamily="18" charset="0"/>
              </a:rPr>
              <a:t>dân: đầu tư trồng mới, cải tạo và thâm canh vườn cà phê.</a:t>
            </a:r>
            <a:endParaRPr lang="en-US" sz="40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332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21399287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219200"/>
            <a:ext cx="8382000" cy="5093702"/>
          </a:xfrm>
          <a:prstGeom prst="rect">
            <a:avLst/>
          </a:prstGeom>
          <a:noFill/>
        </p:spPr>
        <p:txBody>
          <a:bodyPr wrap="square" rtlCol="0">
            <a:spAutoFit/>
          </a:bodyPr>
          <a:lstStyle/>
          <a:p>
            <a:pPr marL="457200" indent="-457200" algn="just">
              <a:spcBef>
                <a:spcPts val="1200"/>
              </a:spcBef>
              <a:spcAft>
                <a:spcPts val="600"/>
              </a:spcAft>
              <a:buFont typeface="Arial" pitchFamily="34" charset="0"/>
              <a:buChar char="•"/>
            </a:pPr>
            <a:r>
              <a:rPr lang="pt-BR" sz="2800" b="1" dirty="0" smtClean="0">
                <a:solidFill>
                  <a:srgbClr val="0307AD"/>
                </a:solidFill>
                <a:latin typeface="Times New Roman" pitchFamily="18" charset="0"/>
                <a:ea typeface="Verdana" pitchFamily="34" charset="0"/>
                <a:cs typeface="Times New Roman" pitchFamily="18" charset="0"/>
              </a:rPr>
              <a:t>Tình </a:t>
            </a:r>
            <a:r>
              <a:rPr lang="pt-BR" sz="2800" b="1" dirty="0">
                <a:solidFill>
                  <a:srgbClr val="0307AD"/>
                </a:solidFill>
                <a:latin typeface="Times New Roman" pitchFamily="18" charset="0"/>
                <a:ea typeface="Verdana" pitchFamily="34" charset="0"/>
                <a:cs typeface="Times New Roman" pitchFamily="18" charset="0"/>
              </a:rPr>
              <a:t>hình thực hiện</a:t>
            </a:r>
            <a:r>
              <a:rPr lang="pt-BR" sz="2800" dirty="0"/>
              <a:t> </a:t>
            </a:r>
            <a:r>
              <a:rPr lang="pt-BR" sz="2800" b="1" dirty="0">
                <a:solidFill>
                  <a:srgbClr val="0307AD"/>
                </a:solidFill>
                <a:latin typeface="Times New Roman" pitchFamily="18" charset="0"/>
                <a:ea typeface="Verdana" pitchFamily="34" charset="0"/>
                <a:cs typeface="Times New Roman" pitchFamily="18" charset="0"/>
              </a:rPr>
              <a:t>và tiến độ thực hiện các nội dung trong dự </a:t>
            </a:r>
            <a:r>
              <a:rPr lang="pt-BR" sz="2800" b="1" dirty="0" smtClean="0">
                <a:solidFill>
                  <a:srgbClr val="0307AD"/>
                </a:solidFill>
                <a:latin typeface="Times New Roman" pitchFamily="18" charset="0"/>
                <a:ea typeface="Verdana" pitchFamily="34" charset="0"/>
                <a:cs typeface="Times New Roman" pitchFamily="18" charset="0"/>
              </a:rPr>
              <a:t>án</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a:spcBef>
                <a:spcPts val="1200"/>
              </a:spcBef>
              <a:spcAft>
                <a:spcPts val="600"/>
              </a:spcAft>
              <a:buFont typeface="Arial" pitchFamily="34" charset="0"/>
              <a:buChar char="•"/>
            </a:pPr>
            <a:r>
              <a:rPr lang="pt-BR" sz="2800" b="1" dirty="0" smtClean="0">
                <a:solidFill>
                  <a:srgbClr val="0307AD"/>
                </a:solidFill>
                <a:latin typeface="Times New Roman" pitchFamily="18" charset="0"/>
                <a:ea typeface="Verdana" pitchFamily="34" charset="0"/>
                <a:cs typeface="Times New Roman" pitchFamily="18" charset="0"/>
              </a:rPr>
              <a:t>Kiểm </a:t>
            </a:r>
            <a:r>
              <a:rPr lang="pt-BR" sz="2800" b="1" dirty="0">
                <a:solidFill>
                  <a:srgbClr val="0307AD"/>
                </a:solidFill>
                <a:latin typeface="Times New Roman" pitchFamily="18" charset="0"/>
                <a:ea typeface="Verdana" pitchFamily="34" charset="0"/>
                <a:cs typeface="Times New Roman" pitchFamily="18" charset="0"/>
              </a:rPr>
              <a:t>tra xác nhận hàng năm và định kỳ theo Bộ quy tắc </a:t>
            </a:r>
            <a:r>
              <a:rPr lang="pt-BR" sz="2800" b="1" dirty="0" smtClean="0">
                <a:solidFill>
                  <a:srgbClr val="0307AD"/>
                </a:solidFill>
                <a:latin typeface="Times New Roman" pitchFamily="18" charset="0"/>
                <a:ea typeface="Verdana" pitchFamily="34" charset="0"/>
                <a:cs typeface="Times New Roman" pitchFamily="18" charset="0"/>
              </a:rPr>
              <a:t>4C</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a:spcBef>
                <a:spcPts val="1200"/>
              </a:spcBef>
              <a:spcAft>
                <a:spcPts val="600"/>
              </a:spcAft>
              <a:buFont typeface="Arial" pitchFamily="34" charset="0"/>
              <a:buChar char="•"/>
            </a:pPr>
            <a:r>
              <a:rPr lang="pt-BR" sz="2800" b="1" dirty="0" smtClean="0">
                <a:solidFill>
                  <a:srgbClr val="0307AD"/>
                </a:solidFill>
                <a:latin typeface="Times New Roman" pitchFamily="18" charset="0"/>
                <a:ea typeface="Verdana" pitchFamily="34" charset="0"/>
                <a:cs typeface="Times New Roman" pitchFamily="18" charset="0"/>
              </a:rPr>
              <a:t>Giám </a:t>
            </a:r>
            <a:r>
              <a:rPr lang="pt-BR" sz="2800" b="1" dirty="0">
                <a:solidFill>
                  <a:srgbClr val="0307AD"/>
                </a:solidFill>
                <a:latin typeface="Times New Roman" pitchFamily="18" charset="0"/>
                <a:ea typeface="Verdana" pitchFamily="34" charset="0"/>
                <a:cs typeface="Times New Roman" pitchFamily="18" charset="0"/>
              </a:rPr>
              <a:t>sát tình hình sản xuất của các hộ trồng cà phê trong vùng dự án</a:t>
            </a:r>
          </a:p>
          <a:p>
            <a:pPr marL="457200" indent="-457200" algn="just">
              <a:spcBef>
                <a:spcPts val="1200"/>
              </a:spcBef>
              <a:spcAft>
                <a:spcPts val="600"/>
              </a:spcAft>
              <a:buFont typeface="Arial" pitchFamily="34" charset="0"/>
              <a:buChar char="•"/>
            </a:pPr>
            <a:r>
              <a:rPr lang="pt-BR" sz="2800" b="1" dirty="0" smtClean="0">
                <a:solidFill>
                  <a:srgbClr val="0307AD"/>
                </a:solidFill>
                <a:latin typeface="Times New Roman" pitchFamily="18" charset="0"/>
                <a:ea typeface="Verdana" pitchFamily="34" charset="0"/>
                <a:cs typeface="Times New Roman" pitchFamily="18" charset="0"/>
              </a:rPr>
              <a:t>Giám </a:t>
            </a:r>
            <a:r>
              <a:rPr lang="pt-BR" sz="2800" b="1" dirty="0">
                <a:solidFill>
                  <a:srgbClr val="0307AD"/>
                </a:solidFill>
                <a:latin typeface="Times New Roman" pitchFamily="18" charset="0"/>
                <a:ea typeface="Verdana" pitchFamily="34" charset="0"/>
                <a:cs typeface="Times New Roman" pitchFamily="18" charset="0"/>
              </a:rPr>
              <a:t>sát tình hình sử dụng nguồn vốn hỗ trợ của nhà nước và tình hình vay vốn ngân hàng của các hộ trồng cà phê tham gia dự án để đầu tư cho vườn cà phê.</a:t>
            </a:r>
            <a:endParaRPr lang="en-US"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1114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86326140"/>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3400" y="1143000"/>
            <a:ext cx="7899222" cy="5189882"/>
          </a:xfrm>
          <a:prstGeom prst="rect">
            <a:avLst/>
          </a:prstGeom>
          <a:noFill/>
        </p:spPr>
        <p:txBody>
          <a:bodyPr wrap="square" rtlCol="0">
            <a:spAutoFit/>
          </a:bodyPr>
          <a:lstStyle/>
          <a:p>
            <a:pPr marL="457200" indent="-457200" algn="just">
              <a:lnSpc>
                <a:spcPct val="125000"/>
              </a:lnSpc>
              <a:spcBef>
                <a:spcPts val="1200"/>
              </a:spcBef>
              <a:spcAft>
                <a:spcPts val="600"/>
              </a:spcAft>
              <a:buFont typeface="Arial" pitchFamily="34" charset="0"/>
              <a:buChar char="•"/>
            </a:pPr>
            <a:r>
              <a:rPr lang="pt-BR" sz="3200" b="1" dirty="0" smtClean="0">
                <a:solidFill>
                  <a:srgbClr val="0307AD"/>
                </a:solidFill>
                <a:latin typeface="Times New Roman" pitchFamily="18" charset="0"/>
                <a:ea typeface="Verdana" pitchFamily="34" charset="0"/>
                <a:cs typeface="Times New Roman" pitchFamily="18" charset="0"/>
              </a:rPr>
              <a:t>Tình </a:t>
            </a:r>
            <a:r>
              <a:rPr lang="pt-BR" sz="3200" b="1" dirty="0">
                <a:solidFill>
                  <a:srgbClr val="0307AD"/>
                </a:solidFill>
                <a:latin typeface="Times New Roman" pitchFamily="18" charset="0"/>
                <a:ea typeface="Verdana" pitchFamily="34" charset="0"/>
                <a:cs typeface="Times New Roman" pitchFamily="18" charset="0"/>
              </a:rPr>
              <a:t>hình thực hiện hợp đồng liên kết giữa công ty và các hộ trồng cà phê tham gia dự án</a:t>
            </a:r>
            <a:r>
              <a:rPr lang="pt-BR" sz="3200" b="1" dirty="0" smtClean="0">
                <a:solidFill>
                  <a:srgbClr val="0307AD"/>
                </a:solidFill>
                <a:latin typeface="Times New Roman" pitchFamily="18" charset="0"/>
                <a:ea typeface="Verdana" pitchFamily="34" charset="0"/>
                <a:cs typeface="Times New Roman" pitchFamily="18" charset="0"/>
              </a:rPr>
              <a:t>.</a:t>
            </a:r>
            <a:endParaRPr lang="en-US" sz="3200" b="1" dirty="0">
              <a:solidFill>
                <a:srgbClr val="0307AD"/>
              </a:solidFill>
              <a:latin typeface="Times New Roman" pitchFamily="18" charset="0"/>
              <a:ea typeface="Verdana" pitchFamily="34" charset="0"/>
              <a:cs typeface="Times New Roman" pitchFamily="18" charset="0"/>
            </a:endParaRPr>
          </a:p>
          <a:p>
            <a:pPr marL="457200" indent="-457200" algn="just">
              <a:lnSpc>
                <a:spcPct val="125000"/>
              </a:lnSpc>
              <a:spcBef>
                <a:spcPts val="1200"/>
              </a:spcBef>
              <a:spcAft>
                <a:spcPts val="600"/>
              </a:spcAft>
              <a:buFont typeface="Arial" pitchFamily="34" charset="0"/>
              <a:buChar char="•"/>
            </a:pPr>
            <a:r>
              <a:rPr lang="pt-BR" sz="3200" b="1" dirty="0" smtClean="0">
                <a:solidFill>
                  <a:srgbClr val="0307AD"/>
                </a:solidFill>
                <a:latin typeface="Times New Roman" pitchFamily="18" charset="0"/>
                <a:ea typeface="Verdana" pitchFamily="34" charset="0"/>
                <a:cs typeface="Times New Roman" pitchFamily="18" charset="0"/>
              </a:rPr>
              <a:t>Báo </a:t>
            </a:r>
            <a:r>
              <a:rPr lang="pt-BR" sz="3200" b="1" dirty="0">
                <a:solidFill>
                  <a:srgbClr val="0307AD"/>
                </a:solidFill>
                <a:latin typeface="Times New Roman" pitchFamily="18" charset="0"/>
                <a:ea typeface="Verdana" pitchFamily="34" charset="0"/>
                <a:cs typeface="Times New Roman" pitchFamily="18" charset="0"/>
              </a:rPr>
              <a:t>cáo và đề xuất, kiến nghị kịp thời các khó khăn vướng mắc trong quá trình thực hiện dự án với sở Nông nghiệp và Phát triển nông thôn tỉnh Đồng Nai và các cơ quan chức năng.  </a:t>
            </a:r>
            <a:endParaRPr lang="en-US" sz="32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2182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2031" y="2895600"/>
            <a:ext cx="8229600" cy="2435988"/>
          </a:xfrm>
          <a:prstGeom prst="rect">
            <a:avLst/>
          </a:prstGeom>
          <a:noFill/>
          <a:ln w="9525">
            <a:noFill/>
            <a:miter lim="800000"/>
            <a:headEnd/>
            <a:tailEnd/>
          </a:ln>
        </p:spPr>
        <p:txBody>
          <a:bodyPr>
            <a:spAutoFit/>
          </a:bodyPr>
          <a:lstStyle/>
          <a:p>
            <a:pPr algn="ctr">
              <a:lnSpc>
                <a:spcPct val="150000"/>
              </a:lnSpc>
              <a:defRPr/>
            </a:pPr>
            <a:r>
              <a:rPr lang="en-US" sz="5400" b="1" dirty="0">
                <a:solidFill>
                  <a:srgbClr val="FFC000"/>
                </a:solidFill>
                <a:latin typeface="Times New Roman" pitchFamily="18" charset="0"/>
                <a:ea typeface="Verdana" pitchFamily="34" charset="0"/>
                <a:cs typeface="Times New Roman" pitchFamily="18" charset="0"/>
              </a:rPr>
              <a:t>PHẦN </a:t>
            </a:r>
            <a:r>
              <a:rPr lang="en-US" sz="5400" b="1" dirty="0" smtClean="0">
                <a:solidFill>
                  <a:srgbClr val="FFC000"/>
                </a:solidFill>
                <a:latin typeface="Times New Roman" pitchFamily="18" charset="0"/>
                <a:ea typeface="Verdana" pitchFamily="34" charset="0"/>
                <a:cs typeface="Times New Roman" pitchFamily="18" charset="0"/>
              </a:rPr>
              <a:t>V: </a:t>
            </a:r>
          </a:p>
          <a:p>
            <a:pPr algn="ctr">
              <a:lnSpc>
                <a:spcPct val="150000"/>
              </a:lnSpc>
              <a:defRPr/>
            </a:pPr>
            <a:r>
              <a:rPr lang="en-US" sz="5400" b="1" dirty="0" smtClean="0">
                <a:solidFill>
                  <a:schemeClr val="bg1"/>
                </a:solidFill>
                <a:latin typeface="Times New Roman" pitchFamily="18" charset="0"/>
                <a:ea typeface="Verdana" pitchFamily="34" charset="0"/>
                <a:cs typeface="Times New Roman" pitchFamily="18" charset="0"/>
              </a:rPr>
              <a:t>KIẾN NGHỊ</a:t>
            </a:r>
            <a:endParaRPr lang="en-US" sz="5400" b="1" dirty="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2152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18150633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52400" y="1096809"/>
            <a:ext cx="8686800" cy="5582169"/>
          </a:xfrm>
          <a:prstGeom prst="rect">
            <a:avLst/>
          </a:prstGeom>
          <a:noFill/>
        </p:spPr>
        <p:txBody>
          <a:bodyPr wrap="square" rtlCol="0">
            <a:spAutoFit/>
          </a:bodyPr>
          <a:lstStyle/>
          <a:p>
            <a:pPr marL="285750" indent="-285750" algn="just">
              <a:lnSpc>
                <a:spcPct val="114000"/>
              </a:lnSpc>
              <a:spcBef>
                <a:spcPts val="600"/>
              </a:spcBef>
              <a:spcAft>
                <a:spcPts val="600"/>
              </a:spcAft>
              <a:buFont typeface="Arial" pitchFamily="34" charset="0"/>
              <a:buChar char="•"/>
            </a:pPr>
            <a:r>
              <a:rPr lang="vi-VN" sz="2400" dirty="0" smtClean="0">
                <a:latin typeface="+mj-lt"/>
              </a:rPr>
              <a:t>Chủ trì, </a:t>
            </a:r>
            <a:r>
              <a:rPr lang="vi-VN" sz="2400" dirty="0">
                <a:latin typeface="+mj-lt"/>
              </a:rPr>
              <a:t>phối hợp với các </a:t>
            </a:r>
            <a:r>
              <a:rPr lang="en-US" sz="2400" dirty="0">
                <a:latin typeface="+mj-lt"/>
              </a:rPr>
              <a:t>s</a:t>
            </a:r>
            <a:r>
              <a:rPr lang="vi-VN" sz="2400" dirty="0">
                <a:latin typeface="+mj-lt"/>
              </a:rPr>
              <a:t>ở, ngành liên quan, </a:t>
            </a:r>
            <a:r>
              <a:rPr lang="en-US" sz="2400" dirty="0">
                <a:latin typeface="Times New Roman" panose="02020603050405020304" pitchFamily="18" charset="0"/>
                <a:cs typeface="Times New Roman" panose="02020603050405020304" pitchFamily="18" charset="0"/>
              </a:rPr>
              <a:t>UBND c</a:t>
            </a:r>
            <a:r>
              <a:rPr lang="vi-VN" sz="2400" dirty="0">
                <a:latin typeface="+mj-lt"/>
              </a:rPr>
              <a:t>ác huyện phối hợp </a:t>
            </a:r>
            <a:r>
              <a:rPr lang="pt-BR" sz="2400" dirty="0">
                <a:latin typeface="Times New Roman" panose="02020603050405020304" pitchFamily="18" charset="0"/>
                <a:cs typeface="Times New Roman" panose="02020603050405020304" pitchFamily="18" charset="0"/>
              </a:rPr>
              <a:t>Tổng công ty Tín Nghĩa</a:t>
            </a:r>
            <a:r>
              <a:rPr lang="vi-VN" sz="2400" dirty="0">
                <a:latin typeface="Times New Roman" panose="02020603050405020304" pitchFamily="18" charset="0"/>
                <a:cs typeface="Times New Roman" panose="02020603050405020304" pitchFamily="18" charset="0"/>
              </a:rPr>
              <a:t> và </a:t>
            </a:r>
            <a:r>
              <a:rPr lang="vi-VN" sz="2400" dirty="0">
                <a:latin typeface="+mj-lt"/>
              </a:rPr>
              <a:t>các </a:t>
            </a:r>
            <a:r>
              <a:rPr lang="en-US" sz="2400" dirty="0">
                <a:latin typeface="+mj-lt"/>
              </a:rPr>
              <a:t>p</a:t>
            </a:r>
            <a:r>
              <a:rPr lang="vi-VN" sz="2400" dirty="0">
                <a:latin typeface="+mj-lt"/>
              </a:rPr>
              <a:t>hòng nông nghiệp (</a:t>
            </a:r>
            <a:r>
              <a:rPr lang="en-US" sz="2400" dirty="0">
                <a:latin typeface="+mj-lt"/>
              </a:rPr>
              <a:t>p</a:t>
            </a:r>
            <a:r>
              <a:rPr lang="vi-VN" sz="2400" dirty="0">
                <a:latin typeface="+mj-lt"/>
              </a:rPr>
              <a:t>hòng Kinh tế) tổ chức triển khai các nội dung của </a:t>
            </a:r>
            <a:r>
              <a:rPr lang="pt-BR" sz="2400" dirty="0">
                <a:latin typeface="+mj-lt"/>
              </a:rPr>
              <a:t>dự</a:t>
            </a:r>
            <a:r>
              <a:rPr lang="vi-VN" sz="2400" dirty="0">
                <a:latin typeface="+mj-lt"/>
              </a:rPr>
              <a:t> án và đề xuất các cơ chế, chính sách thực hiện các mục tiêu của </a:t>
            </a:r>
            <a:r>
              <a:rPr lang="pt-BR" sz="2400" dirty="0">
                <a:latin typeface="+mj-lt"/>
              </a:rPr>
              <a:t>dự</a:t>
            </a:r>
            <a:r>
              <a:rPr lang="vi-VN" sz="2400" dirty="0">
                <a:latin typeface="+mj-lt"/>
              </a:rPr>
              <a:t> án.</a:t>
            </a:r>
            <a:endParaRPr lang="en-US" sz="2400" dirty="0">
              <a:latin typeface="+mj-lt"/>
            </a:endParaRPr>
          </a:p>
          <a:p>
            <a:pPr marL="285750" indent="-285750" algn="just">
              <a:lnSpc>
                <a:spcPct val="114000"/>
              </a:lnSpc>
              <a:spcBef>
                <a:spcPts val="600"/>
              </a:spcBef>
              <a:spcAft>
                <a:spcPts val="600"/>
              </a:spcAft>
              <a:buFont typeface="Arial" pitchFamily="34" charset="0"/>
              <a:buChar char="•"/>
            </a:pPr>
            <a:r>
              <a:rPr lang="vi-VN" sz="2400" dirty="0">
                <a:latin typeface="+mj-lt"/>
              </a:rPr>
              <a:t>Lập kế hoạch hàng năm về công tác khuyến nông phục vụ sản xuất cà phê.</a:t>
            </a:r>
            <a:endParaRPr lang="en-US" sz="2400" dirty="0">
              <a:latin typeface="+mj-lt"/>
            </a:endParaRPr>
          </a:p>
          <a:p>
            <a:pPr marL="285750" indent="-285750" algn="just">
              <a:lnSpc>
                <a:spcPct val="114000"/>
              </a:lnSpc>
              <a:spcBef>
                <a:spcPts val="600"/>
              </a:spcBef>
              <a:spcAft>
                <a:spcPts val="600"/>
              </a:spcAft>
              <a:buFont typeface="Arial" pitchFamily="34" charset="0"/>
              <a:buChar char="•"/>
            </a:pPr>
            <a:r>
              <a:rPr lang="vi-VN" sz="2400" dirty="0">
                <a:latin typeface="+mj-lt"/>
              </a:rPr>
              <a:t>Hỗ trợ </a:t>
            </a:r>
            <a:r>
              <a:rPr lang="en-US" sz="2400" dirty="0">
                <a:latin typeface="Times New Roman" panose="02020603050405020304" pitchFamily="18" charset="0"/>
                <a:cs typeface="Times New Roman" panose="02020603050405020304" pitchFamily="18" charset="0"/>
              </a:rPr>
              <a:t>UBND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a:t>
            </a:r>
            <a:r>
              <a:rPr lang="vi-VN" sz="2400" dirty="0">
                <a:latin typeface="+mj-lt"/>
              </a:rPr>
              <a:t>trong việc lập kế hoạch hỗ trợ cây trồng chủ lực đối với </a:t>
            </a:r>
            <a:r>
              <a:rPr lang="pt-BR" sz="2400" dirty="0">
                <a:latin typeface="+mj-lt"/>
              </a:rPr>
              <a:t>cà phê </a:t>
            </a:r>
            <a:r>
              <a:rPr lang="vi-VN" sz="2400" dirty="0">
                <a:latin typeface="+mj-lt"/>
              </a:rPr>
              <a:t>từ kinh phí ngân sách, theo dõi và quản lý từ sản xuất đến tiêu thụ gắn với hoạt động thu mua và chế biến của </a:t>
            </a:r>
            <a:r>
              <a:rPr lang="pt-BR" sz="2400" dirty="0">
                <a:latin typeface="Times New Roman" panose="02020603050405020304" pitchFamily="18" charset="0"/>
                <a:cs typeface="Times New Roman" panose="02020603050405020304" pitchFamily="18" charset="0"/>
              </a:rPr>
              <a:t>Tổng công ty Tín Nghĩa</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285750" indent="-285750" algn="just">
              <a:lnSpc>
                <a:spcPct val="114000"/>
              </a:lnSpc>
              <a:spcBef>
                <a:spcPts val="600"/>
              </a:spcBef>
              <a:spcAft>
                <a:spcPts val="600"/>
              </a:spcAft>
              <a:buFont typeface="Arial" pitchFamily="34" charset="0"/>
              <a:buChar char="•"/>
            </a:pPr>
            <a:r>
              <a:rPr lang="vi-VN" sz="2400" dirty="0">
                <a:latin typeface="+mj-lt"/>
              </a:rPr>
              <a:t>Trực tiếp chỉ đạo Tổng </a:t>
            </a:r>
            <a:r>
              <a:rPr lang="en-US" sz="2400" dirty="0">
                <a:latin typeface="+mj-lt"/>
              </a:rPr>
              <a:t>c</a:t>
            </a:r>
            <a:r>
              <a:rPr lang="vi-VN" sz="2400" dirty="0">
                <a:latin typeface="+mj-lt"/>
              </a:rPr>
              <a:t>ông ty Tín Ngh</a:t>
            </a:r>
            <a:r>
              <a:rPr lang="en-US" sz="2400" dirty="0" err="1">
                <a:latin typeface="+mj-lt"/>
              </a:rPr>
              <a:t>ĩa</a:t>
            </a:r>
            <a:r>
              <a:rPr lang="vi-VN" sz="2400" dirty="0">
                <a:latin typeface="+mj-lt"/>
              </a:rPr>
              <a:t> tổ chức thực hiện </a:t>
            </a:r>
            <a:r>
              <a:rPr lang="pt-BR" sz="2400" dirty="0">
                <a:latin typeface="Times New Roman" panose="02020603050405020304" pitchFamily="18" charset="0"/>
                <a:cs typeface="Times New Roman" panose="02020603050405020304" pitchFamily="18" charset="0"/>
              </a:rPr>
              <a:t>dự án được phê duyệt.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1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77757026"/>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73369" y="1447800"/>
            <a:ext cx="7467600" cy="4524315"/>
          </a:xfrm>
          <a:prstGeom prst="rect">
            <a:avLst/>
          </a:prstGeom>
          <a:noFill/>
        </p:spPr>
        <p:txBody>
          <a:bodyPr wrap="square" rtlCol="0">
            <a:spAutoFit/>
          </a:bodyPr>
          <a:lstStyle/>
          <a:p>
            <a:pPr algn="just">
              <a:spcBef>
                <a:spcPts val="600"/>
              </a:spcBef>
              <a:spcAft>
                <a:spcPts val="600"/>
              </a:spcAft>
            </a:pPr>
            <a:r>
              <a:rPr lang="vi-VN" sz="3200" dirty="0" smtClean="0">
                <a:latin typeface="Times New Roman" panose="02020603050405020304" pitchFamily="18" charset="0"/>
                <a:cs typeface="Times New Roman" panose="02020603050405020304" pitchFamily="18" charset="0"/>
              </a:rPr>
              <a:t>Chỉ </a:t>
            </a:r>
            <a:r>
              <a:rPr lang="vi-VN" sz="3200" dirty="0">
                <a:latin typeface="Times New Roman" panose="02020603050405020304" pitchFamily="18" charset="0"/>
                <a:cs typeface="Times New Roman" panose="02020603050405020304" pitchFamily="18" charset="0"/>
              </a:rPr>
              <a:t>đạo các </a:t>
            </a:r>
            <a:r>
              <a:rPr lang="en-US" sz="3200" dirty="0" smtClean="0">
                <a:latin typeface="Times New Roman" panose="02020603050405020304" pitchFamily="18" charset="0"/>
                <a:cs typeface="Times New Roman" panose="02020603050405020304" pitchFamily="18" charset="0"/>
              </a:rPr>
              <a:t>NHTM </a:t>
            </a:r>
            <a:r>
              <a:rPr lang="vi-VN" sz="3200" dirty="0" smtClean="0">
                <a:latin typeface="Times New Roman" panose="02020603050405020304" pitchFamily="18" charset="0"/>
                <a:cs typeface="Times New Roman" panose="02020603050405020304" pitchFamily="18" charset="0"/>
              </a:rPr>
              <a:t>và </a:t>
            </a:r>
            <a:r>
              <a:rPr lang="vi-VN" sz="3200" dirty="0">
                <a:latin typeface="Times New Roman" panose="02020603050405020304" pitchFamily="18" charset="0"/>
                <a:cs typeface="Times New Roman" panose="02020603050405020304" pitchFamily="18" charset="0"/>
              </a:rPr>
              <a:t>tổ chức tín dụng tạo điều kiện cho Tổng công ty Tín Nghĩa, các tổ chức kinh tế tập thể và hộ nông dân ký hợp đồng với Tổng </a:t>
            </a:r>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ông ty Tín Nghĩa được vay vốn phục vụ sản xuất, chế biến và tiêu 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a:t>
            </a:r>
            <a:r>
              <a:rPr lang="vi-VN" sz="3200" dirty="0" smtClean="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628411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0" y="1752600"/>
            <a:ext cx="7639183" cy="3785652"/>
          </a:xfrm>
          <a:prstGeom prst="rect">
            <a:avLst/>
          </a:prstGeom>
          <a:noFill/>
        </p:spPr>
        <p:txBody>
          <a:bodyPr wrap="square" rtlCol="0">
            <a:spAutoFit/>
          </a:bodyPr>
          <a:lstStyle/>
          <a:p>
            <a:pPr algn="just">
              <a:spcBef>
                <a:spcPts val="1200"/>
              </a:spcBef>
              <a:spcAft>
                <a:spcPts val="600"/>
              </a:spcAft>
            </a:pPr>
            <a:r>
              <a:rPr lang="vi-VN" sz="4800" dirty="0" smtClean="0">
                <a:latin typeface="Times New Roman" panose="02020603050405020304" pitchFamily="18" charset="0"/>
                <a:cs typeface="Times New Roman" panose="02020603050405020304" pitchFamily="18" charset="0"/>
              </a:rPr>
              <a:t>Phối </a:t>
            </a:r>
            <a:r>
              <a:rPr lang="vi-VN" sz="4800" dirty="0">
                <a:latin typeface="Times New Roman" panose="02020603050405020304" pitchFamily="18" charset="0"/>
                <a:cs typeface="Times New Roman" panose="02020603050405020304" pitchFamily="18" charset="0"/>
              </a:rPr>
              <a:t>hợp với sở Tài chính, sở Nông nghiệp và Phát triển nông thôn và các ngành liên quan để triển khai thực hiện các chính sách hỗ trợ dự </a:t>
            </a:r>
            <a:r>
              <a:rPr lang="vi-VN" sz="4800" dirty="0" smtClean="0">
                <a:latin typeface="Times New Roman" panose="02020603050405020304" pitchFamily="18" charset="0"/>
                <a:cs typeface="Times New Roman" panose="02020603050405020304" pitchFamily="18" charset="0"/>
              </a:rPr>
              <a:t>án</a:t>
            </a:r>
            <a:r>
              <a:rPr lang="en-US" sz="4800" b="1" i="1" dirty="0">
                <a:latin typeface="Times New Roman" panose="02020603050405020304" pitchFamily="18" charset="0"/>
                <a:cs typeface="Times New Roman" panose="02020603050405020304" pitchFamily="18" charset="0"/>
              </a:rPr>
              <a:t>.</a:t>
            </a:r>
            <a:endParaRPr lang="en-US" sz="4800" b="1" dirty="0">
              <a:solidFill>
                <a:srgbClr val="0307AD"/>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95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159794609"/>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905000"/>
            <a:ext cx="8229600" cy="3785652"/>
          </a:xfrm>
          <a:prstGeom prst="rect">
            <a:avLst/>
          </a:prstGeom>
          <a:noFill/>
        </p:spPr>
        <p:txBody>
          <a:bodyPr wrap="square" rtlCol="0">
            <a:spAutoFit/>
          </a:bodyPr>
          <a:lstStyle/>
          <a:p>
            <a:pPr algn="just">
              <a:spcBef>
                <a:spcPts val="1200"/>
              </a:spcBef>
              <a:spcAft>
                <a:spcPts val="600"/>
              </a:spcAft>
            </a:pPr>
            <a:r>
              <a:rPr lang="vi-VN" sz="4000" dirty="0" smtClean="0">
                <a:latin typeface="Time NEW ROMAN"/>
              </a:rPr>
              <a:t>Phối </a:t>
            </a:r>
            <a:r>
              <a:rPr lang="vi-VN" sz="4000" dirty="0">
                <a:latin typeface="Time NEW ROMAN"/>
              </a:rPr>
              <a:t>hợp cùng sở Nông nghiệp và Phát triển nông thôn, sở Kế hoạch và Đầu tư phân bổ kinh phí từ vốn ngân sách để thực hiện cây giống, thuốc bảo vệ thực vật và kinh phí khuyến nông thực hiện dự án. </a:t>
            </a:r>
            <a:endParaRPr lang="en-US" sz="4000" dirty="0">
              <a:latin typeface="Time NEW ROMAN"/>
            </a:endParaRPr>
          </a:p>
        </p:txBody>
      </p:sp>
    </p:spTree>
    <p:extLst>
      <p:ext uri="{BB962C8B-B14F-4D97-AF65-F5344CB8AC3E}">
        <p14:creationId xmlns:p14="http://schemas.microsoft.com/office/powerpoint/2010/main" val="395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734613197"/>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73723" y="1676400"/>
            <a:ext cx="7666891" cy="3477875"/>
          </a:xfrm>
          <a:prstGeom prst="rect">
            <a:avLst/>
          </a:prstGeom>
          <a:noFill/>
        </p:spPr>
        <p:txBody>
          <a:bodyPr wrap="square" rtlCol="0">
            <a:spAutoFit/>
          </a:bodyPr>
          <a:lstStyle/>
          <a:p>
            <a:pPr algn="just">
              <a:spcBef>
                <a:spcPts val="1200"/>
              </a:spcBef>
              <a:spcAft>
                <a:spcPts val="1200"/>
              </a:spcAft>
            </a:pPr>
            <a:r>
              <a:rPr lang="vi-VN" sz="4400" dirty="0" smtClean="0">
                <a:latin typeface="Time NEW ROMAN"/>
              </a:rPr>
              <a:t>Hỗ </a:t>
            </a:r>
            <a:r>
              <a:rPr lang="vi-VN" sz="4400" dirty="0">
                <a:latin typeface="Time NEW ROMAN"/>
              </a:rPr>
              <a:t>trợ xúc tiến thương mại, quảng bá sản phẩm, liên kết, tìm kiếm các nhà rang xay trên thế giới hỗ trợ tiêu thụ cà phê Đồng Nai, Việt Nam</a:t>
            </a:r>
            <a:r>
              <a:rPr lang="vi-VN" sz="4400" dirty="0" smtClean="0">
                <a:latin typeface="Time NEW ROMAN"/>
              </a:rPr>
              <a:t>.</a:t>
            </a:r>
            <a:endParaRPr lang="en-US" sz="4400" dirty="0">
              <a:latin typeface="Time NEW ROMAN"/>
            </a:endParaRPr>
          </a:p>
        </p:txBody>
      </p:sp>
    </p:spTree>
    <p:extLst>
      <p:ext uri="{BB962C8B-B14F-4D97-AF65-F5344CB8AC3E}">
        <p14:creationId xmlns:p14="http://schemas.microsoft.com/office/powerpoint/2010/main" val="395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973893179"/>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15814" y="1143000"/>
            <a:ext cx="8247185" cy="5124480"/>
          </a:xfrm>
          <a:prstGeom prst="rect">
            <a:avLst/>
          </a:prstGeom>
          <a:noFill/>
        </p:spPr>
        <p:txBody>
          <a:bodyPr wrap="square" rtlCol="0">
            <a:spAutoFit/>
          </a:bodyPr>
          <a:lstStyle/>
          <a:p>
            <a:pPr algn="just" defTabSz="977900">
              <a:spcBef>
                <a:spcPts val="1200"/>
              </a:spcBef>
              <a:spcAft>
                <a:spcPts val="600"/>
              </a:spcAft>
              <a:defRPr/>
            </a:pPr>
            <a:r>
              <a:rPr lang="en-US" sz="2800" b="1" dirty="0" smtClean="0">
                <a:solidFill>
                  <a:srgbClr val="FF0000"/>
                </a:solidFill>
                <a:latin typeface="Times New Roman" pitchFamily="18" charset="0"/>
                <a:ea typeface="Verdana" pitchFamily="34" charset="0"/>
                <a:cs typeface="Times New Roman" pitchFamily="18" charset="0"/>
              </a:rPr>
              <a:t>TÊN DỰ ÁN</a:t>
            </a:r>
          </a:p>
          <a:p>
            <a:pPr algn="just" defTabSz="977900">
              <a:spcBef>
                <a:spcPts val="1200"/>
              </a:spcBef>
              <a:spcAft>
                <a:spcPts val="600"/>
              </a:spcAft>
              <a:defRPr/>
            </a:pPr>
            <a:r>
              <a:rPr lang="en-US" sz="2800" b="1" dirty="0" err="1" smtClean="0">
                <a:solidFill>
                  <a:srgbClr val="0307AD"/>
                </a:solidFill>
                <a:latin typeface="Times New Roman" pitchFamily="18" charset="0"/>
                <a:ea typeface="Verdana" pitchFamily="34" charset="0"/>
                <a:cs typeface="Times New Roman" pitchFamily="18" charset="0"/>
              </a:rPr>
              <a:t>Cánh</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đồng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lớn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liên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kết</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sản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xuất</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tiêu</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thụ</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phê</a:t>
            </a:r>
            <a:r>
              <a:rPr lang="en-US" sz="2800" b="1" dirty="0">
                <a:solidFill>
                  <a:srgbClr val="0307AD"/>
                </a:solidFill>
                <a:latin typeface="Times New Roman" pitchFamily="18" charset="0"/>
                <a:ea typeface="Verdana" pitchFamily="34" charset="0"/>
                <a:cs typeface="Times New Roman" pitchFamily="18" charset="0"/>
              </a:rPr>
              <a:t> 4C </a:t>
            </a:r>
            <a:r>
              <a:rPr lang="en-US" sz="2800" b="1" dirty="0" err="1">
                <a:solidFill>
                  <a:srgbClr val="0307AD"/>
                </a:solidFill>
                <a:latin typeface="Times New Roman" pitchFamily="18" charset="0"/>
                <a:ea typeface="Verdana" pitchFamily="34" charset="0"/>
                <a:cs typeface="Times New Roman" pitchFamily="18" charset="0"/>
              </a:rPr>
              <a:t>trên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địa</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bàn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các</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huyện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Cẩm</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Mỹ</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Xuân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Lộc</a:t>
            </a:r>
            <a:r>
              <a:rPr lang="en-US" sz="2800" b="1" dirty="0" smtClean="0">
                <a:solidFill>
                  <a:srgbClr val="0307AD"/>
                </a:solidFill>
                <a:latin typeface="Times New Roman" pitchFamily="18" charset="0"/>
                <a:ea typeface="Verdana" pitchFamily="34" charset="0"/>
                <a:cs typeface="Times New Roman" pitchFamily="18" charset="0"/>
              </a:rPr>
              <a:t> </a:t>
            </a:r>
            <a:br>
              <a:rPr lang="en-US" sz="2800" b="1" dirty="0" smtClean="0">
                <a:solidFill>
                  <a:srgbClr val="0307AD"/>
                </a:solidFill>
                <a:latin typeface="Times New Roman" pitchFamily="18" charset="0"/>
                <a:ea typeface="Verdana" pitchFamily="34" charset="0"/>
                <a:cs typeface="Times New Roman" pitchFamily="18" charset="0"/>
              </a:rPr>
            </a:br>
            <a:r>
              <a:rPr lang="en-US" sz="2800" b="1" dirty="0" err="1" smtClean="0">
                <a:solidFill>
                  <a:srgbClr val="0307AD"/>
                </a:solidFill>
                <a:latin typeface="Times New Roman" pitchFamily="18" charset="0"/>
                <a:ea typeface="Verdana" pitchFamily="34" charset="0"/>
                <a:cs typeface="Times New Roman" pitchFamily="18" charset="0"/>
              </a:rPr>
              <a:t>và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Tân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Phú</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tỉnh</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Đồng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Nai</a:t>
            </a:r>
            <a:r>
              <a:rPr lang="en-US" sz="2800" b="1" dirty="0" smtClean="0">
                <a:solidFill>
                  <a:srgbClr val="0307AD"/>
                </a:solidFill>
                <a:latin typeface="Times New Roman" pitchFamily="18" charset="0"/>
                <a:ea typeface="Verdana" pitchFamily="34" charset="0"/>
                <a:cs typeface="Times New Roman" pitchFamily="18" charset="0"/>
              </a:rPr>
              <a:t>.</a:t>
            </a:r>
          </a:p>
          <a:p>
            <a:pPr algn="just" defTabSz="977900">
              <a:spcBef>
                <a:spcPts val="1200"/>
              </a:spcBef>
              <a:spcAft>
                <a:spcPts val="600"/>
              </a:spcAft>
              <a:defRPr/>
            </a:pPr>
            <a:r>
              <a:rPr lang="en-US" sz="2800" b="1" dirty="0" smtClean="0">
                <a:solidFill>
                  <a:srgbClr val="FF0000"/>
                </a:solidFill>
                <a:latin typeface="Times New Roman" pitchFamily="18" charset="0"/>
                <a:ea typeface="Verdana" pitchFamily="34" charset="0"/>
                <a:cs typeface="Times New Roman" pitchFamily="18" charset="0"/>
              </a:rPr>
              <a:t>TÊN VIẾT TẮT</a:t>
            </a:r>
            <a:r>
              <a:rPr lang="da-DK" sz="2800" b="1" dirty="0" smtClean="0">
                <a:solidFill>
                  <a:srgbClr val="FF0000"/>
                </a:solidFill>
                <a:latin typeface="Times New Roman" pitchFamily="18" charset="0"/>
                <a:ea typeface="Verdana" pitchFamily="34" charset="0"/>
                <a:cs typeface="Times New Roman" pitchFamily="18" charset="0"/>
              </a:rPr>
              <a:t>:</a:t>
            </a:r>
            <a:r>
              <a:rPr lang="da-DK" sz="2800" b="1" dirty="0" smtClean="0">
                <a:solidFill>
                  <a:srgbClr val="0307AD"/>
                </a:solidFill>
                <a:latin typeface="Times New Roman" pitchFamily="18" charset="0"/>
                <a:ea typeface="Verdana" pitchFamily="34" charset="0"/>
                <a:cs typeface="Times New Roman" pitchFamily="18" charset="0"/>
              </a:rPr>
              <a:t> </a:t>
            </a:r>
            <a:r>
              <a:rPr lang="pt-BR" sz="2800" b="1" dirty="0" smtClean="0">
                <a:solidFill>
                  <a:srgbClr val="0307AD"/>
                </a:solidFill>
                <a:latin typeface="Times New Roman" pitchFamily="18" charset="0"/>
                <a:ea typeface="Verdana" pitchFamily="34" charset="0"/>
                <a:cs typeface="Times New Roman" pitchFamily="18" charset="0"/>
              </a:rPr>
              <a:t>Dự </a:t>
            </a:r>
            <a:r>
              <a:rPr lang="pt-BR" sz="2800" b="1" dirty="0">
                <a:solidFill>
                  <a:srgbClr val="0307AD"/>
                </a:solidFill>
                <a:latin typeface="Times New Roman" pitchFamily="18" charset="0"/>
                <a:ea typeface="Verdana" pitchFamily="34" charset="0"/>
                <a:cs typeface="Times New Roman" pitchFamily="18" charset="0"/>
              </a:rPr>
              <a:t>án “Cánh đồng lớn - Chương trình Cà phê 4C tại Đồng Nai.”</a:t>
            </a:r>
            <a:endParaRPr lang="en-US" sz="2800" b="1" dirty="0">
              <a:solidFill>
                <a:srgbClr val="0307AD"/>
              </a:solidFill>
              <a:latin typeface="Times New Roman" pitchFamily="18" charset="0"/>
              <a:ea typeface="Verdana" pitchFamily="34" charset="0"/>
              <a:cs typeface="Times New Roman" pitchFamily="18" charset="0"/>
            </a:endParaRPr>
          </a:p>
          <a:p>
            <a:pPr algn="just" defTabSz="977900">
              <a:spcBef>
                <a:spcPts val="1200"/>
              </a:spcBef>
              <a:spcAft>
                <a:spcPts val="600"/>
              </a:spcAft>
              <a:defRPr/>
            </a:pPr>
            <a:r>
              <a:rPr lang="en-US" sz="2800" b="1" dirty="0" smtClean="0">
                <a:solidFill>
                  <a:srgbClr val="FF0000"/>
                </a:solidFill>
                <a:latin typeface="Times New Roman" pitchFamily="18" charset="0"/>
                <a:ea typeface="Verdana" pitchFamily="34" charset="0"/>
                <a:cs typeface="Times New Roman" pitchFamily="18" charset="0"/>
              </a:rPr>
              <a:t>CƠ QUAN XÂY DỰNG DỰ ÁN</a:t>
            </a:r>
            <a:endParaRPr lang="en-US" sz="2800" b="1" dirty="0">
              <a:solidFill>
                <a:srgbClr val="FF0000"/>
              </a:solidFill>
              <a:latin typeface="Times New Roman" pitchFamily="18" charset="0"/>
              <a:ea typeface="Verdana" pitchFamily="34" charset="0"/>
              <a:cs typeface="Times New Roman" pitchFamily="18" charset="0"/>
            </a:endParaRPr>
          </a:p>
          <a:p>
            <a:pPr algn="just" defTabSz="977900">
              <a:spcBef>
                <a:spcPts val="1200"/>
              </a:spcBef>
              <a:spcAft>
                <a:spcPts val="600"/>
              </a:spcAft>
              <a:defRPr/>
            </a:pP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Tổng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Công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ty</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Tín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Nghĩa</a:t>
            </a:r>
            <a:r>
              <a:rPr lang="en-US" sz="2800" b="1" dirty="0" smtClean="0">
                <a:solidFill>
                  <a:srgbClr val="0307AD"/>
                </a:solidFill>
                <a:latin typeface="Times New Roman" pitchFamily="18" charset="0"/>
                <a:ea typeface="Verdana" pitchFamily="34" charset="0"/>
                <a:cs typeface="Times New Roman" pitchFamily="18" charset="0"/>
              </a:rPr>
              <a:t>.</a:t>
            </a:r>
          </a:p>
          <a:p>
            <a:pPr algn="just" defTabSz="977900">
              <a:spcBef>
                <a:spcPts val="1200"/>
              </a:spcBef>
              <a:spcAft>
                <a:spcPts val="600"/>
              </a:spcAft>
              <a:defRPr/>
            </a:pPr>
            <a:r>
              <a:rPr lang="da-DK" sz="2800" b="1" dirty="0" smtClean="0">
                <a:solidFill>
                  <a:srgbClr val="0307AD"/>
                </a:solidFill>
                <a:latin typeface="Times New Roman" pitchFamily="18" charset="0"/>
                <a:ea typeface="Verdana" pitchFamily="34" charset="0"/>
                <a:cs typeface="Times New Roman" pitchFamily="18" charset="0"/>
              </a:rPr>
              <a:t>- Địa chỉ: 96 Hà Huy Giáp, P.Quyết Thắng, BH - ĐN</a:t>
            </a:r>
            <a:endParaRPr lang="en-US" dirty="0">
              <a:solidFill>
                <a:srgbClr val="0307AD"/>
              </a:solidFill>
            </a:endParaRPr>
          </a:p>
        </p:txBody>
      </p:sp>
    </p:spTree>
    <p:extLst>
      <p:ext uri="{BB962C8B-B14F-4D97-AF65-F5344CB8AC3E}">
        <p14:creationId xmlns:p14="http://schemas.microsoft.com/office/powerpoint/2010/main" val="13830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303360901"/>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43000" y="1859101"/>
            <a:ext cx="7086600" cy="3785652"/>
          </a:xfrm>
          <a:prstGeom prst="rect">
            <a:avLst/>
          </a:prstGeom>
          <a:noFill/>
        </p:spPr>
        <p:txBody>
          <a:bodyPr wrap="square" rtlCol="0">
            <a:spAutoFit/>
          </a:bodyPr>
          <a:lstStyle/>
          <a:p>
            <a:pPr algn="just">
              <a:spcBef>
                <a:spcPts val="1200"/>
              </a:spcBef>
              <a:spcAft>
                <a:spcPts val="1200"/>
              </a:spcAft>
            </a:pPr>
            <a:r>
              <a:rPr lang="vi-VN" sz="4800" dirty="0" smtClean="0">
                <a:latin typeface="+mj-lt"/>
              </a:rPr>
              <a:t>Hỗ </a:t>
            </a:r>
            <a:r>
              <a:rPr lang="vi-VN" sz="4800" dirty="0">
                <a:latin typeface="+mj-lt"/>
              </a:rPr>
              <a:t>trợ xây dựng các đề tài nghiên cứu phục vụ xây dựng vùng nguyên liệu cà phê theo các tiêu chuẩn sản xuất bền </a:t>
            </a:r>
            <a:r>
              <a:rPr lang="vi-VN" sz="4800" dirty="0" smtClean="0">
                <a:latin typeface="+mj-lt"/>
              </a:rPr>
              <a:t>vững.</a:t>
            </a:r>
            <a:endParaRPr lang="en-US" sz="4800" b="1" dirty="0">
              <a:solidFill>
                <a:srgbClr val="0307AD"/>
              </a:solidFill>
              <a:latin typeface="+mj-lt"/>
              <a:ea typeface="Verdana" pitchFamily="34" charset="0"/>
              <a:cs typeface="Times New Roman" pitchFamily="18" charset="0"/>
            </a:endParaRPr>
          </a:p>
        </p:txBody>
      </p:sp>
    </p:spTree>
    <p:extLst>
      <p:ext uri="{BB962C8B-B14F-4D97-AF65-F5344CB8AC3E}">
        <p14:creationId xmlns:p14="http://schemas.microsoft.com/office/powerpoint/2010/main" val="395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327303702"/>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254369" y="1642170"/>
            <a:ext cx="6705600" cy="4401205"/>
          </a:xfrm>
          <a:prstGeom prst="rect">
            <a:avLst/>
          </a:prstGeom>
          <a:noFill/>
        </p:spPr>
        <p:txBody>
          <a:bodyPr wrap="square" rtlCol="0">
            <a:spAutoFit/>
          </a:bodyPr>
          <a:lstStyle/>
          <a:p>
            <a:pPr algn="just">
              <a:spcBef>
                <a:spcPts val="1200"/>
              </a:spcBef>
              <a:spcAft>
                <a:spcPts val="600"/>
              </a:spcAft>
            </a:pPr>
            <a:r>
              <a:rPr lang="vi-VN" sz="4000" dirty="0" smtClean="0">
                <a:latin typeface="+mj-lt"/>
              </a:rPr>
              <a:t>Tuyên </a:t>
            </a:r>
            <a:r>
              <a:rPr lang="vi-VN" sz="4000" dirty="0">
                <a:latin typeface="+mj-lt"/>
              </a:rPr>
              <a:t>truyền, triển khai các cơ chế chính sách thực hiện các mục tiêu của dự án và phối hợp với các địa phương, các ngành liên quan xây dựng, củng cố các mô hình kinh tế tập thể gắn với vùng nguyên liệu cà phê</a:t>
            </a:r>
            <a:r>
              <a:rPr lang="vi-VN" sz="4000" dirty="0" smtClean="0">
                <a:latin typeface="+mj-lt"/>
              </a:rPr>
              <a:t>.</a:t>
            </a:r>
            <a:endParaRPr lang="en-US" sz="4000" dirty="0">
              <a:latin typeface="+mj-lt"/>
            </a:endParaRPr>
          </a:p>
        </p:txBody>
      </p:sp>
    </p:spTree>
    <p:extLst>
      <p:ext uri="{BB962C8B-B14F-4D97-AF65-F5344CB8AC3E}">
        <p14:creationId xmlns:p14="http://schemas.microsoft.com/office/powerpoint/2010/main" val="42434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840536821"/>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143000"/>
            <a:ext cx="8382000" cy="5478423"/>
          </a:xfrm>
          <a:prstGeom prst="rect">
            <a:avLst/>
          </a:prstGeom>
          <a:noFill/>
        </p:spPr>
        <p:txBody>
          <a:bodyPr wrap="square" rtlCol="0">
            <a:spAutoFit/>
          </a:bodyPr>
          <a:lstStyle/>
          <a:p>
            <a:pPr marL="514350" indent="-514350" algn="just">
              <a:spcBef>
                <a:spcPts val="1200"/>
              </a:spcBef>
              <a:spcAft>
                <a:spcPts val="600"/>
              </a:spcAft>
              <a:buFont typeface="+mj-lt"/>
              <a:buAutoNum type="arabicPeriod"/>
            </a:pPr>
            <a:r>
              <a:rPr lang="vi-VN" sz="3200" dirty="0" smtClean="0">
                <a:latin typeface="+mj-lt"/>
              </a:rPr>
              <a:t>Lập </a:t>
            </a:r>
            <a:r>
              <a:rPr lang="vi-VN" sz="3200" dirty="0">
                <a:latin typeface="+mj-lt"/>
              </a:rPr>
              <a:t>kế hoạch hỗ trợ cây giống hàng năm </a:t>
            </a:r>
            <a:endParaRPr lang="en-US" sz="3200" dirty="0">
              <a:latin typeface="+mj-lt"/>
            </a:endParaRPr>
          </a:p>
          <a:p>
            <a:pPr marL="514350" indent="-514350" algn="just">
              <a:spcBef>
                <a:spcPts val="1200"/>
              </a:spcBef>
              <a:spcAft>
                <a:spcPts val="600"/>
              </a:spcAft>
              <a:buFont typeface="+mj-lt"/>
              <a:buAutoNum type="arabicPeriod"/>
            </a:pPr>
            <a:r>
              <a:rPr lang="vi-VN" sz="3200" dirty="0" smtClean="0">
                <a:latin typeface="+mj-lt"/>
              </a:rPr>
              <a:t>Phối </a:t>
            </a:r>
            <a:r>
              <a:rPr lang="vi-VN" sz="3200" dirty="0">
                <a:latin typeface="+mj-lt"/>
              </a:rPr>
              <a:t>hợp với </a:t>
            </a:r>
            <a:r>
              <a:rPr lang="en-US" sz="3200" dirty="0">
                <a:latin typeface="+mj-lt"/>
              </a:rPr>
              <a:t>t</a:t>
            </a:r>
            <a:r>
              <a:rPr lang="vi-VN" sz="3200" dirty="0">
                <a:latin typeface="+mj-lt"/>
              </a:rPr>
              <a:t>rung tâm Khuyến nông chọn, xây dựng dự án và tổ chức các mô hình trình diễn chuyển giao tiến bộ kỹ thuật công nghệ vào sản xuất cà phê.</a:t>
            </a:r>
            <a:endParaRPr lang="en-US" sz="3200" dirty="0">
              <a:latin typeface="+mj-lt"/>
            </a:endParaRPr>
          </a:p>
          <a:p>
            <a:pPr marL="514350" indent="-514350" algn="just">
              <a:spcBef>
                <a:spcPts val="1200"/>
              </a:spcBef>
              <a:spcAft>
                <a:spcPts val="600"/>
              </a:spcAft>
              <a:buFont typeface="+mj-lt"/>
              <a:buAutoNum type="arabicPeriod"/>
            </a:pPr>
            <a:r>
              <a:rPr lang="vi-VN" sz="3200" dirty="0" smtClean="0">
                <a:latin typeface="+mj-lt"/>
              </a:rPr>
              <a:t>Tạo </a:t>
            </a:r>
            <a:r>
              <a:rPr lang="vi-VN" sz="3200" dirty="0">
                <a:latin typeface="+mj-lt"/>
              </a:rPr>
              <a:t>thuận lợi cho Tổng công ty Tín Nghĩa thực hiện đầu tư, tổ chức các lớp tập huấn; kiểm tra xác nhận theo yêu cầu của </a:t>
            </a:r>
            <a:r>
              <a:rPr lang="en-US" sz="3200" dirty="0">
                <a:latin typeface="+mj-lt"/>
              </a:rPr>
              <a:t>b</a:t>
            </a:r>
            <a:r>
              <a:rPr lang="vi-VN" sz="3200" dirty="0">
                <a:latin typeface="+mj-lt"/>
              </a:rPr>
              <a:t>ộ quy tắc 4C; và tổ chức các điểm thu mua cà phê trên địa bàn quy hoạch. </a:t>
            </a:r>
            <a:endParaRPr lang="en-US" sz="3200" dirty="0">
              <a:latin typeface="+mj-lt"/>
            </a:endParaRPr>
          </a:p>
        </p:txBody>
      </p:sp>
    </p:spTree>
    <p:extLst>
      <p:ext uri="{BB962C8B-B14F-4D97-AF65-F5344CB8AC3E}">
        <p14:creationId xmlns:p14="http://schemas.microsoft.com/office/powerpoint/2010/main" val="42434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3647497543"/>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211578"/>
            <a:ext cx="8305800" cy="5016758"/>
          </a:xfrm>
          <a:prstGeom prst="rect">
            <a:avLst/>
          </a:prstGeom>
          <a:noFill/>
        </p:spPr>
        <p:txBody>
          <a:bodyPr wrap="square" rtlCol="0">
            <a:spAutoFit/>
          </a:bodyPr>
          <a:lstStyle/>
          <a:p>
            <a:pPr marL="514350" indent="-514350" algn="just">
              <a:spcBef>
                <a:spcPts val="1200"/>
              </a:spcBef>
              <a:spcAft>
                <a:spcPts val="600"/>
              </a:spcAft>
              <a:buFont typeface="+mj-lt"/>
              <a:buAutoNum type="arabicPeriod" startAt="4"/>
            </a:pPr>
            <a:r>
              <a:rPr lang="vi-VN" sz="4000" dirty="0" smtClean="0">
                <a:latin typeface="+mj-lt"/>
              </a:rPr>
              <a:t>Lồng </a:t>
            </a:r>
            <a:r>
              <a:rPr lang="vi-VN" sz="4000" dirty="0">
                <a:latin typeface="+mj-lt"/>
              </a:rPr>
              <a:t>ghép các chương trình phát triển nông thôn mới trên địa bàn để phối hợp thực hiện  xây dựng cơ sở hạ tầng kỹ thuật, đào tạo nhân lực và tạo việc làm, xóa đói, giảm nghèo, chương trình giảm tổn thất sau thu hoạch... và phát triển diện tích cà phê mà dự án đề ra</a:t>
            </a:r>
            <a:r>
              <a:rPr lang="vi-VN" sz="4000" dirty="0" smtClean="0">
                <a:latin typeface="+mj-lt"/>
              </a:rPr>
              <a:t>.</a:t>
            </a:r>
            <a:endParaRPr lang="en-US" sz="4000" dirty="0">
              <a:latin typeface="+mj-lt"/>
            </a:endParaRPr>
          </a:p>
        </p:txBody>
      </p:sp>
    </p:spTree>
    <p:extLst>
      <p:ext uri="{BB962C8B-B14F-4D97-AF65-F5344CB8AC3E}">
        <p14:creationId xmlns:p14="http://schemas.microsoft.com/office/powerpoint/2010/main" val="21543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2031" y="2895600"/>
            <a:ext cx="8229600" cy="2821926"/>
          </a:xfrm>
          <a:prstGeom prst="rect">
            <a:avLst/>
          </a:prstGeom>
          <a:noFill/>
          <a:ln w="9525">
            <a:noFill/>
            <a:miter lim="800000"/>
            <a:headEnd/>
            <a:tailEnd/>
          </a:ln>
        </p:spPr>
        <p:txBody>
          <a:bodyPr>
            <a:spAutoFit/>
          </a:bodyPr>
          <a:lstStyle/>
          <a:p>
            <a:pPr algn="ctr">
              <a:lnSpc>
                <a:spcPct val="200000"/>
              </a:lnSpc>
              <a:defRPr/>
            </a:pPr>
            <a:r>
              <a:rPr lang="en-US" sz="4800" b="1" dirty="0">
                <a:solidFill>
                  <a:srgbClr val="FFC000"/>
                </a:solidFill>
                <a:latin typeface="Times New Roman" pitchFamily="18" charset="0"/>
                <a:ea typeface="Verdana" pitchFamily="34" charset="0"/>
                <a:cs typeface="Times New Roman" pitchFamily="18" charset="0"/>
              </a:rPr>
              <a:t>PHẦN </a:t>
            </a:r>
            <a:r>
              <a:rPr lang="en-US" sz="4800" b="1" dirty="0" smtClean="0">
                <a:solidFill>
                  <a:srgbClr val="FFC000"/>
                </a:solidFill>
                <a:latin typeface="Times New Roman" pitchFamily="18" charset="0"/>
                <a:ea typeface="Verdana" pitchFamily="34" charset="0"/>
                <a:cs typeface="Times New Roman" pitchFamily="18" charset="0"/>
              </a:rPr>
              <a:t>VI: </a:t>
            </a:r>
          </a:p>
          <a:p>
            <a:pPr algn="ctr">
              <a:lnSpc>
                <a:spcPct val="200000"/>
              </a:lnSpc>
              <a:defRPr/>
            </a:pPr>
            <a:r>
              <a:rPr lang="en-US" sz="4800" b="1" dirty="0" smtClean="0">
                <a:solidFill>
                  <a:schemeClr val="bg1"/>
                </a:solidFill>
                <a:latin typeface="Times New Roman" pitchFamily="18" charset="0"/>
                <a:ea typeface="Verdana" pitchFamily="34" charset="0"/>
                <a:cs typeface="Times New Roman" pitchFamily="18" charset="0"/>
              </a:rPr>
              <a:t>KẾT LUẬN</a:t>
            </a:r>
            <a:endParaRPr lang="en-US" sz="4800" b="1" dirty="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13651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744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Tin Nghia - VP Tong Cong 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0314"/>
            <a:ext cx="3997569"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le 14"/>
          <p:cNvSpPr txBox="1">
            <a:spLocks/>
          </p:cNvSpPr>
          <p:nvPr/>
        </p:nvSpPr>
        <p:spPr>
          <a:xfrm>
            <a:off x="3505200" y="1066800"/>
            <a:ext cx="5709139" cy="762000"/>
          </a:xfrm>
          <a:prstGeom prst="rect">
            <a:avLst/>
          </a:prstGeom>
        </p:spPr>
        <p:txBody>
          <a:bodyPr anchor="ctr"/>
          <a:lstStyle/>
          <a:p>
            <a:pPr algn="ctr">
              <a:defRPr/>
            </a:pP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TỔNG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CÔNG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TY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TÍN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NGHĨA</a:t>
            </a:r>
            <a:endParaRPr lang="vi-VN" sz="32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45098" name="Rectangle 8"/>
          <p:cNvSpPr>
            <a:spLocks noChangeArrowheads="1"/>
          </p:cNvSpPr>
          <p:nvPr/>
        </p:nvSpPr>
        <p:spPr bwMode="auto">
          <a:xfrm>
            <a:off x="4220308" y="5134693"/>
            <a:ext cx="3868615" cy="14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Bef>
                <a:spcPct val="15000"/>
              </a:spcBef>
              <a:buFont typeface="Wingdings" pitchFamily="2" charset="2"/>
              <a:buNone/>
            </a:pPr>
            <a:r>
              <a:rPr lang="en-US" sz="1400" b="1" dirty="0" err="1">
                <a:solidFill>
                  <a:schemeClr val="bg1"/>
                </a:solidFill>
                <a:latin typeface="Times New Roman" pitchFamily="18" charset="0"/>
                <a:cs typeface="Times New Roman" pitchFamily="18" charset="0"/>
              </a:rPr>
              <a:t>Địa</a:t>
            </a:r>
            <a:r>
              <a:rPr lang="en-US" sz="1400" b="1" dirty="0">
                <a:solidFill>
                  <a:schemeClr val="bg1"/>
                </a:solidFill>
                <a:latin typeface="Times New Roman" pitchFamily="18" charset="0"/>
                <a:cs typeface="Times New Roman" pitchFamily="18" charset="0"/>
              </a:rPr>
              <a:t> </a:t>
            </a:r>
            <a:r>
              <a:rPr lang="en-US" sz="1400" b="1" dirty="0" err="1">
                <a:solidFill>
                  <a:schemeClr val="bg1"/>
                </a:solidFill>
                <a:latin typeface="Times New Roman" pitchFamily="18" charset="0"/>
                <a:cs typeface="Times New Roman" pitchFamily="18" charset="0"/>
              </a:rPr>
              <a:t>chỉ</a:t>
            </a:r>
            <a:r>
              <a:rPr lang="en-US" sz="1400" b="1" dirty="0">
                <a:solidFill>
                  <a:schemeClr val="bg1"/>
                </a:solidFill>
                <a:latin typeface="Times New Roman" pitchFamily="18" charset="0"/>
                <a:cs typeface="Times New Roman" pitchFamily="18" charset="0"/>
              </a:rPr>
              <a:t> </a:t>
            </a:r>
            <a:r>
              <a:rPr lang="en-US" sz="1400" b="1" dirty="0" err="1">
                <a:solidFill>
                  <a:schemeClr val="bg1"/>
                </a:solidFill>
                <a:latin typeface="Times New Roman" pitchFamily="18" charset="0"/>
                <a:cs typeface="Times New Roman" pitchFamily="18" charset="0"/>
              </a:rPr>
              <a:t>liên</a:t>
            </a:r>
            <a:r>
              <a:rPr lang="en-US" sz="1400" b="1" dirty="0">
                <a:solidFill>
                  <a:schemeClr val="bg1"/>
                </a:solidFill>
                <a:latin typeface="Times New Roman" pitchFamily="18" charset="0"/>
                <a:cs typeface="Times New Roman" pitchFamily="18" charset="0"/>
              </a:rPr>
              <a:t> </a:t>
            </a:r>
            <a:r>
              <a:rPr lang="en-US" sz="1400" b="1" dirty="0" err="1">
                <a:solidFill>
                  <a:schemeClr val="bg1"/>
                </a:solidFill>
                <a:latin typeface="Times New Roman" pitchFamily="18" charset="0"/>
                <a:cs typeface="Times New Roman" pitchFamily="18" charset="0"/>
              </a:rPr>
              <a:t>hệ</a:t>
            </a:r>
            <a:r>
              <a:rPr lang="en-US" sz="1400" b="1" dirty="0">
                <a:solidFill>
                  <a:schemeClr val="bg1"/>
                </a:solidFill>
                <a:latin typeface="Times New Roman" pitchFamily="18" charset="0"/>
                <a:cs typeface="Times New Roman" pitchFamily="18" charset="0"/>
              </a:rPr>
              <a:t>:</a:t>
            </a:r>
          </a:p>
          <a:p>
            <a:pPr algn="just">
              <a:spcBef>
                <a:spcPct val="15000"/>
              </a:spcBef>
              <a:buFont typeface="Wingdings" pitchFamily="2" charset="2"/>
              <a:buNone/>
            </a:pPr>
            <a:r>
              <a:rPr lang="en-US" sz="1400" dirty="0">
                <a:solidFill>
                  <a:schemeClr val="bg1"/>
                </a:solidFill>
                <a:latin typeface="Times New Roman" pitchFamily="18" charset="0"/>
                <a:cs typeface="Times New Roman" pitchFamily="18" charset="0"/>
              </a:rPr>
              <a:t>TỔNG CÔNG TY TÍN NGHĨA</a:t>
            </a:r>
          </a:p>
          <a:p>
            <a:pPr algn="just">
              <a:spcBef>
                <a:spcPct val="15000"/>
              </a:spcBef>
              <a:buFont typeface="Wingdings" pitchFamily="2" charset="2"/>
              <a:buNone/>
            </a:pPr>
            <a:r>
              <a:rPr lang="en-US" sz="1100" i="1" dirty="0">
                <a:solidFill>
                  <a:schemeClr val="bg1"/>
                </a:solidFill>
                <a:latin typeface="Times New Roman" pitchFamily="18" charset="0"/>
                <a:cs typeface="Times New Roman" pitchFamily="18" charset="0"/>
              </a:rPr>
              <a:t>96 </a:t>
            </a:r>
            <a:r>
              <a:rPr lang="en-US" sz="1100" i="1" dirty="0" err="1">
                <a:solidFill>
                  <a:schemeClr val="bg1"/>
                </a:solidFill>
                <a:latin typeface="Times New Roman" pitchFamily="18" charset="0"/>
                <a:cs typeface="Times New Roman" pitchFamily="18" charset="0"/>
              </a:rPr>
              <a:t>Hà</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Huy</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Giáp</a:t>
            </a:r>
            <a:r>
              <a:rPr lang="en-US" sz="1100" i="1" dirty="0">
                <a:solidFill>
                  <a:schemeClr val="bg1"/>
                </a:solidFill>
                <a:latin typeface="Times New Roman" pitchFamily="18" charset="0"/>
                <a:cs typeface="Times New Roman" pitchFamily="18" charset="0"/>
              </a:rPr>
              <a:t>, P. </a:t>
            </a:r>
            <a:r>
              <a:rPr lang="en-US" sz="1100" i="1" dirty="0" err="1">
                <a:solidFill>
                  <a:schemeClr val="bg1"/>
                </a:solidFill>
                <a:latin typeface="Times New Roman" pitchFamily="18" charset="0"/>
                <a:cs typeface="Times New Roman" pitchFamily="18" charset="0"/>
              </a:rPr>
              <a:t>Quyết</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Thắng</a:t>
            </a:r>
            <a:r>
              <a:rPr lang="en-US" sz="1100" i="1" dirty="0">
                <a:solidFill>
                  <a:schemeClr val="bg1"/>
                </a:solidFill>
                <a:latin typeface="Times New Roman" pitchFamily="18" charset="0"/>
                <a:cs typeface="Times New Roman" pitchFamily="18" charset="0"/>
              </a:rPr>
              <a:t>, Tp. </a:t>
            </a:r>
            <a:r>
              <a:rPr lang="en-US" sz="1100" i="1" dirty="0" err="1">
                <a:solidFill>
                  <a:schemeClr val="bg1"/>
                </a:solidFill>
                <a:latin typeface="Times New Roman" pitchFamily="18" charset="0"/>
                <a:cs typeface="Times New Roman" pitchFamily="18" charset="0"/>
              </a:rPr>
              <a:t>Biên</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Hòa</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Đồng</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Nai</a:t>
            </a:r>
            <a:r>
              <a:rPr lang="en-US" sz="1100" i="1" dirty="0">
                <a:solidFill>
                  <a:schemeClr val="bg1"/>
                </a:solidFill>
                <a:latin typeface="Times New Roman" pitchFamily="18" charset="0"/>
                <a:cs typeface="Times New Roman" pitchFamily="18" charset="0"/>
              </a:rPr>
              <a:t>, </a:t>
            </a:r>
            <a:r>
              <a:rPr lang="en-US" sz="1100" i="1" dirty="0" err="1">
                <a:solidFill>
                  <a:schemeClr val="bg1"/>
                </a:solidFill>
                <a:latin typeface="Times New Roman" pitchFamily="18" charset="0"/>
                <a:cs typeface="Times New Roman" pitchFamily="18" charset="0"/>
              </a:rPr>
              <a:t>Việt</a:t>
            </a:r>
            <a:r>
              <a:rPr lang="en-US" sz="1100" i="1" dirty="0">
                <a:solidFill>
                  <a:schemeClr val="bg1"/>
                </a:solidFill>
                <a:latin typeface="Times New Roman" pitchFamily="18" charset="0"/>
                <a:cs typeface="Times New Roman" pitchFamily="18" charset="0"/>
              </a:rPr>
              <a:t> Nam</a:t>
            </a:r>
          </a:p>
          <a:p>
            <a:pPr algn="just"/>
            <a:r>
              <a:rPr lang="en-US" sz="1100" dirty="0">
                <a:solidFill>
                  <a:schemeClr val="bg1"/>
                </a:solidFill>
                <a:latin typeface="Times New Roman" pitchFamily="18" charset="0"/>
                <a:cs typeface="Times New Roman" pitchFamily="18" charset="0"/>
              </a:rPr>
              <a:t>Tel: (84.61) 3822486, Fax: (84.61) 3823747</a:t>
            </a:r>
            <a:endParaRPr lang="vi-VN" sz="1100" dirty="0">
              <a:solidFill>
                <a:schemeClr val="bg1"/>
              </a:solidFill>
              <a:latin typeface="Times New Roman" pitchFamily="18" charset="0"/>
              <a:cs typeface="Times New Roman" pitchFamily="18" charset="0"/>
            </a:endParaRPr>
          </a:p>
          <a:p>
            <a:pPr algn="just"/>
            <a:r>
              <a:rPr lang="en-US" sz="1100" dirty="0">
                <a:solidFill>
                  <a:schemeClr val="bg1"/>
                </a:solidFill>
                <a:latin typeface="Times New Roman" pitchFamily="18" charset="0"/>
                <a:cs typeface="Times New Roman" pitchFamily="18" charset="0"/>
              </a:rPr>
              <a:t>Email: info@tinnghiacorp.com.vn </a:t>
            </a:r>
            <a:endParaRPr lang="vi-VN" sz="1100" dirty="0">
              <a:solidFill>
                <a:schemeClr val="bg1"/>
              </a:solidFill>
              <a:latin typeface="Times New Roman" pitchFamily="18" charset="0"/>
              <a:cs typeface="Times New Roman" pitchFamily="18" charset="0"/>
            </a:endParaRPr>
          </a:p>
          <a:p>
            <a:pPr algn="just"/>
            <a:r>
              <a:rPr lang="en-US" sz="1100" dirty="0">
                <a:solidFill>
                  <a:schemeClr val="bg1"/>
                </a:solidFill>
                <a:latin typeface="Times New Roman" pitchFamily="18" charset="0"/>
                <a:cs typeface="Times New Roman" pitchFamily="18" charset="0"/>
              </a:rPr>
              <a:t>Website: www.tinnghiacorp.com.vn</a:t>
            </a:r>
          </a:p>
        </p:txBody>
      </p:sp>
      <p:sp>
        <p:nvSpPr>
          <p:cNvPr id="345099" name="Rectangle 8"/>
          <p:cNvSpPr>
            <a:spLocks noChangeArrowheads="1"/>
          </p:cNvSpPr>
          <p:nvPr/>
        </p:nvSpPr>
        <p:spPr bwMode="auto">
          <a:xfrm>
            <a:off x="4149969" y="2996775"/>
            <a:ext cx="492369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Bef>
                <a:spcPct val="15000"/>
              </a:spcBef>
              <a:buFont typeface="Wingdings" pitchFamily="2" charset="2"/>
              <a:buNone/>
            </a:pPr>
            <a:r>
              <a:rPr lang="en-US" sz="5000" b="1" dirty="0">
                <a:solidFill>
                  <a:schemeClr val="bg1"/>
                </a:solidFill>
                <a:latin typeface="Times New Roman" pitchFamily="18" charset="0"/>
                <a:cs typeface="Times New Roman" pitchFamily="18" charset="0"/>
              </a:rPr>
              <a:t>CHÂN THÀNH CẢM ƠN</a:t>
            </a:r>
            <a:endParaRPr lang="en-US" altLang="ja-JP" sz="5000" b="1" dirty="0">
              <a:solidFill>
                <a:schemeClr val="bg1"/>
              </a:solidFill>
              <a:latin typeface="Times New Roman" pitchFamily="18" charset="0"/>
              <a:ea typeface="MS PGothic" pitchFamily="34" charset="-128"/>
              <a:cs typeface="Times New Roman" pitchFamily="18" charset="0"/>
            </a:endParaRPr>
          </a:p>
        </p:txBody>
      </p:sp>
    </p:spTree>
    <p:extLst>
      <p:ext uri="{BB962C8B-B14F-4D97-AF65-F5344CB8AC3E}">
        <p14:creationId xmlns:p14="http://schemas.microsoft.com/office/powerpoint/2010/main" val="185326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par>
                                <p:cTn id="8" presetID="21" presetClass="emph" presetSubtype="0" fill="hold" grpId="0" nodeType="withEffect">
                                  <p:stCondLst>
                                    <p:cond delay="0"/>
                                  </p:stCondLst>
                                  <p:childTnLst>
                                    <p:animClr clrSpc="hsl" dir="cw">
                                      <p:cBhvr override="childStyle">
                                        <p:cTn id="9" dur="500" fill="hold"/>
                                        <p:tgtEl>
                                          <p:spTgt spid="345099"/>
                                        </p:tgtEl>
                                        <p:attrNameLst>
                                          <p:attrName>style.color</p:attrName>
                                        </p:attrNameLst>
                                      </p:cBhvr>
                                      <p:by>
                                        <p:hsl h="7200000" s="0" l="0"/>
                                      </p:by>
                                    </p:animClr>
                                    <p:animClr clrSpc="hsl" dir="cw">
                                      <p:cBhvr>
                                        <p:cTn id="10" dur="500" fill="hold"/>
                                        <p:tgtEl>
                                          <p:spTgt spid="345099"/>
                                        </p:tgtEl>
                                        <p:attrNameLst>
                                          <p:attrName>fillcolor</p:attrName>
                                        </p:attrNameLst>
                                      </p:cBhvr>
                                      <p:by>
                                        <p:hsl h="7200000" s="0" l="0"/>
                                      </p:by>
                                    </p:animClr>
                                    <p:animClr clrSpc="hsl" dir="cw">
                                      <p:cBhvr>
                                        <p:cTn id="11" dur="500" fill="hold"/>
                                        <p:tgtEl>
                                          <p:spTgt spid="345099"/>
                                        </p:tgtEl>
                                        <p:attrNameLst>
                                          <p:attrName>stroke.color</p:attrName>
                                        </p:attrNameLst>
                                      </p:cBhvr>
                                      <p:by>
                                        <p:hsl h="7200000" s="0" l="0"/>
                                      </p:by>
                                    </p:animClr>
                                    <p:set>
                                      <p:cBhvr>
                                        <p:cTn id="12" dur="500" fill="hold"/>
                                        <p:tgtEl>
                                          <p:spTgt spid="345099"/>
                                        </p:tgtEl>
                                        <p:attrNameLst>
                                          <p:attrName>fill.type</p:attrName>
                                        </p:attrNameLst>
                                      </p:cBhvr>
                                      <p:to>
                                        <p:strVal val="solid"/>
                                      </p:to>
                                    </p:set>
                                  </p:childTnLst>
                                </p:cTn>
                              </p:par>
                              <p:par>
                                <p:cTn id="13" presetID="53" presetClass="entr" presetSubtype="16" fill="hold" grpId="0" nodeType="withEffect">
                                  <p:stCondLst>
                                    <p:cond delay="0"/>
                                  </p:stCondLst>
                                  <p:childTnLst>
                                    <p:set>
                                      <p:cBhvr>
                                        <p:cTn id="14" dur="1" fill="hold">
                                          <p:stCondLst>
                                            <p:cond delay="0"/>
                                          </p:stCondLst>
                                        </p:cTn>
                                        <p:tgtEl>
                                          <p:spTgt spid="345098"/>
                                        </p:tgtEl>
                                        <p:attrNameLst>
                                          <p:attrName>style.visibility</p:attrName>
                                        </p:attrNameLst>
                                      </p:cBhvr>
                                      <p:to>
                                        <p:strVal val="visible"/>
                                      </p:to>
                                    </p:set>
                                    <p:anim calcmode="lin" valueType="num">
                                      <p:cBhvr>
                                        <p:cTn id="15" dur="1000" fill="hold"/>
                                        <p:tgtEl>
                                          <p:spTgt spid="345098"/>
                                        </p:tgtEl>
                                        <p:attrNameLst>
                                          <p:attrName>ppt_w</p:attrName>
                                        </p:attrNameLst>
                                      </p:cBhvr>
                                      <p:tavLst>
                                        <p:tav tm="0">
                                          <p:val>
                                            <p:fltVal val="0"/>
                                          </p:val>
                                        </p:tav>
                                        <p:tav tm="100000">
                                          <p:val>
                                            <p:strVal val="#ppt_w"/>
                                          </p:val>
                                        </p:tav>
                                      </p:tavLst>
                                    </p:anim>
                                    <p:anim calcmode="lin" valueType="num">
                                      <p:cBhvr>
                                        <p:cTn id="16" dur="1000" fill="hold"/>
                                        <p:tgtEl>
                                          <p:spTgt spid="345098"/>
                                        </p:tgtEl>
                                        <p:attrNameLst>
                                          <p:attrName>ppt_h</p:attrName>
                                        </p:attrNameLst>
                                      </p:cBhvr>
                                      <p:tavLst>
                                        <p:tav tm="0">
                                          <p:val>
                                            <p:fltVal val="0"/>
                                          </p:val>
                                        </p:tav>
                                        <p:tav tm="100000">
                                          <p:val>
                                            <p:strVal val="#ppt_h"/>
                                          </p:val>
                                        </p:tav>
                                      </p:tavLst>
                                    </p:anim>
                                    <p:animEffect transition="in" filter="fade">
                                      <p:cBhvr>
                                        <p:cTn id="17" dur="1000"/>
                                        <p:tgtEl>
                                          <p:spTgt spid="345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45098" grpId="0"/>
      <p:bldP spid="34509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ng cong 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421229" y="3733800"/>
            <a:ext cx="8229600" cy="1938992"/>
          </a:xfrm>
          <a:prstGeom prst="rect">
            <a:avLst/>
          </a:prstGeom>
          <a:noFill/>
          <a:ln w="9525">
            <a:noFill/>
            <a:miter lim="800000"/>
            <a:headEnd/>
            <a:tailEnd/>
          </a:ln>
        </p:spPr>
        <p:txBody>
          <a:bodyPr>
            <a:spAutoFit/>
          </a:bodyPr>
          <a:lstStyle/>
          <a:p>
            <a:pPr algn="ctr">
              <a:defRPr/>
            </a:pPr>
            <a:r>
              <a:rPr lang="en-US" sz="4000" b="1" dirty="0" smtClean="0">
                <a:solidFill>
                  <a:schemeClr val="bg1"/>
                </a:solidFill>
                <a:latin typeface="Times New Roman" pitchFamily="18" charset="0"/>
                <a:ea typeface="Verdana" pitchFamily="34" charset="0"/>
                <a:cs typeface="Times New Roman" pitchFamily="18" charset="0"/>
              </a:rPr>
              <a:t>MỘT SỐ HÌNH ẢNH </a:t>
            </a:r>
            <a:br>
              <a:rPr lang="en-US" sz="4000" b="1" dirty="0" smtClean="0">
                <a:solidFill>
                  <a:schemeClr val="bg1"/>
                </a:solidFill>
                <a:latin typeface="Times New Roman" pitchFamily="18" charset="0"/>
                <a:ea typeface="Verdana" pitchFamily="34" charset="0"/>
                <a:cs typeface="Times New Roman" pitchFamily="18" charset="0"/>
              </a:rPr>
            </a:br>
            <a:r>
              <a:rPr lang="en-US" sz="4000" b="1" dirty="0" smtClean="0">
                <a:solidFill>
                  <a:schemeClr val="bg1"/>
                </a:solidFill>
                <a:latin typeface="Times New Roman" pitchFamily="18" charset="0"/>
                <a:ea typeface="Verdana" pitchFamily="34" charset="0"/>
                <a:cs typeface="Times New Roman" pitchFamily="18" charset="0"/>
              </a:rPr>
              <a:t>TRONG QUÁ TRÌNH THỰC HIỆN </a:t>
            </a:r>
            <a:br>
              <a:rPr lang="en-US" sz="4000" b="1" dirty="0" smtClean="0">
                <a:solidFill>
                  <a:schemeClr val="bg1"/>
                </a:solidFill>
                <a:latin typeface="Times New Roman" pitchFamily="18" charset="0"/>
                <a:ea typeface="Verdana" pitchFamily="34" charset="0"/>
                <a:cs typeface="Times New Roman" pitchFamily="18" charset="0"/>
              </a:rPr>
            </a:br>
            <a:r>
              <a:rPr lang="en-US" sz="4000" b="1" dirty="0" smtClean="0">
                <a:solidFill>
                  <a:schemeClr val="bg1"/>
                </a:solidFill>
                <a:latin typeface="Times New Roman" pitchFamily="18" charset="0"/>
                <a:ea typeface="Verdana" pitchFamily="34" charset="0"/>
                <a:cs typeface="Times New Roman" pitchFamily="18" charset="0"/>
              </a:rPr>
              <a:t>DỰ ÁN</a:t>
            </a:r>
            <a:endParaRPr lang="en-US" sz="4000" b="1" dirty="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9041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5123"/>
                                        </p:tgtEl>
                                        <p:attrNameLst>
                                          <p:attrName>style.color</p:attrName>
                                        </p:attrNameLst>
                                      </p:cBhvr>
                                      <p:by>
                                        <p:hsl h="7200000" s="0" l="0"/>
                                      </p:by>
                                    </p:animClr>
                                    <p:animClr clrSpc="hsl" dir="cw">
                                      <p:cBhvr>
                                        <p:cTn id="7" dur="500" fill="hold"/>
                                        <p:tgtEl>
                                          <p:spTgt spid="5123"/>
                                        </p:tgtEl>
                                        <p:attrNameLst>
                                          <p:attrName>fillcolor</p:attrName>
                                        </p:attrNameLst>
                                      </p:cBhvr>
                                      <p:by>
                                        <p:hsl h="7200000" s="0" l="0"/>
                                      </p:by>
                                    </p:animClr>
                                    <p:animClr clrSpc="hsl" dir="cw">
                                      <p:cBhvr>
                                        <p:cTn id="8" dur="500" fill="hold"/>
                                        <p:tgtEl>
                                          <p:spTgt spid="5123"/>
                                        </p:tgtEl>
                                        <p:attrNameLst>
                                          <p:attrName>stroke.color</p:attrName>
                                        </p:attrNameLst>
                                      </p:cBhvr>
                                      <p:by>
                                        <p:hsl h="7200000" s="0" l="0"/>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3276600" y="304800"/>
            <a:ext cx="5275385"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Cẩm</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Mỹ</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70" y="1066800"/>
            <a:ext cx="7936524" cy="5327554"/>
          </a:xfrm>
          <a:prstGeom prst="rect">
            <a:avLst/>
          </a:prstGeom>
        </p:spPr>
      </p:pic>
    </p:spTree>
    <p:extLst>
      <p:ext uri="{BB962C8B-B14F-4D97-AF65-F5344CB8AC3E}">
        <p14:creationId xmlns:p14="http://schemas.microsoft.com/office/powerpoint/2010/main" val="16626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3276600" y="304800"/>
            <a:ext cx="5275385"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Sở</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Nông</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Nghiệp</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2" y="992332"/>
            <a:ext cx="7523018" cy="5642264"/>
          </a:xfrm>
          <a:prstGeom prst="rect">
            <a:avLst/>
          </a:prstGeom>
        </p:spPr>
      </p:pic>
    </p:spTree>
    <p:extLst>
      <p:ext uri="{BB962C8B-B14F-4D97-AF65-F5344CB8AC3E}">
        <p14:creationId xmlns:p14="http://schemas.microsoft.com/office/powerpoint/2010/main" val="18703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3276600" y="304800"/>
            <a:ext cx="5275385"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Tân</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Phú</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69" y="1057541"/>
            <a:ext cx="7946116" cy="5333994"/>
          </a:xfrm>
          <a:prstGeom prst="rect">
            <a:avLst/>
          </a:prstGeom>
        </p:spPr>
      </p:pic>
    </p:spTree>
    <p:extLst>
      <p:ext uri="{BB962C8B-B14F-4D97-AF65-F5344CB8AC3E}">
        <p14:creationId xmlns:p14="http://schemas.microsoft.com/office/powerpoint/2010/main" val="282129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247511157"/>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57200" y="1680895"/>
            <a:ext cx="8382000" cy="4262705"/>
          </a:xfrm>
          <a:prstGeom prst="rect">
            <a:avLst/>
          </a:prstGeom>
          <a:noFill/>
        </p:spPr>
        <p:txBody>
          <a:bodyPr wrap="square" rtlCol="0">
            <a:spAutoFit/>
          </a:bodyPr>
          <a:lstStyle/>
          <a:p>
            <a:pPr algn="just" defTabSz="977900">
              <a:spcBef>
                <a:spcPts val="1200"/>
              </a:spcBef>
              <a:spcAft>
                <a:spcPts val="600"/>
              </a:spcAft>
              <a:defRPr/>
            </a:pPr>
            <a:r>
              <a:rPr lang="en-US" sz="2800" b="1" dirty="0" smtClean="0">
                <a:solidFill>
                  <a:srgbClr val="C00000"/>
                </a:solidFill>
                <a:latin typeface="Times New Roman" pitchFamily="18" charset="0"/>
                <a:ea typeface="Verdana" pitchFamily="34" charset="0"/>
                <a:cs typeface="Times New Roman" pitchFamily="18" charset="0"/>
              </a:rPr>
              <a:t>ĐỐI TÁC THAM GIA</a:t>
            </a:r>
          </a:p>
          <a:p>
            <a:pPr marL="457200" indent="-457200" algn="just" defTabSz="977900">
              <a:spcBef>
                <a:spcPts val="1200"/>
              </a:spcBef>
              <a:spcAft>
                <a:spcPts val="600"/>
              </a:spcAft>
              <a:buFont typeface="Arial" pitchFamily="34" charset="0"/>
              <a:buChar char="•"/>
              <a:defRPr/>
            </a:pPr>
            <a:r>
              <a:rPr lang="en-US" sz="2800" b="1" dirty="0" err="1" smtClean="0">
                <a:solidFill>
                  <a:srgbClr val="0307AD"/>
                </a:solidFill>
                <a:latin typeface="Times New Roman" pitchFamily="18" charset="0"/>
                <a:ea typeface="Verdana" pitchFamily="34" charset="0"/>
                <a:cs typeface="Times New Roman" pitchFamily="18" charset="0"/>
              </a:rPr>
              <a:t>Nông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dân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trồng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cà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phê</a:t>
            </a:r>
            <a:r>
              <a:rPr lang="en-US" sz="2800" b="1" dirty="0" smtClean="0">
                <a:solidFill>
                  <a:srgbClr val="0307AD"/>
                </a:solidFill>
                <a:latin typeface="Times New Roman" pitchFamily="18" charset="0"/>
                <a:ea typeface="Verdana" pitchFamily="34" charset="0"/>
                <a:cs typeface="Times New Roman" pitchFamily="18" charset="0"/>
              </a:rPr>
              <a:t>,</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2800" b="1" dirty="0" err="1" smtClean="0">
                <a:solidFill>
                  <a:srgbClr val="0307AD"/>
                </a:solidFill>
                <a:latin typeface="Times New Roman" pitchFamily="18" charset="0"/>
                <a:ea typeface="Verdana" pitchFamily="34" charset="0"/>
                <a:cs typeface="Times New Roman" pitchFamily="18" charset="0"/>
              </a:rPr>
              <a:t>Tổ</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chức</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đại</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diện</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nông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dân</a:t>
            </a:r>
            <a:r>
              <a:rPr lang="da-DK" sz="2800" b="1" dirty="0" smtClean="0">
                <a:solidFill>
                  <a:srgbClr val="0307AD"/>
                </a:solidFill>
                <a:latin typeface="Times New Roman" pitchFamily="18" charset="0"/>
                <a:ea typeface="Verdana" pitchFamily="34" charset="0"/>
                <a:cs typeface="Times New Roman" pitchFamily="18" charset="0"/>
              </a:rPr>
              <a:t>: HTX</a:t>
            </a:r>
            <a:r>
              <a:rPr lang="en-US" sz="2800" b="1" dirty="0" smtClean="0">
                <a:solidFill>
                  <a:srgbClr val="0307AD"/>
                </a:solidFill>
                <a:latin typeface="Times New Roman" pitchFamily="18" charset="0"/>
                <a:ea typeface="Verdana" pitchFamily="34" charset="0"/>
                <a:cs typeface="Times New Roman" pitchFamily="18" charset="0"/>
              </a:rPr>
              <a:t>,</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2800" b="1" dirty="0" err="1" smtClean="0">
                <a:solidFill>
                  <a:srgbClr val="0307AD"/>
                </a:solidFill>
                <a:latin typeface="Times New Roman" pitchFamily="18" charset="0"/>
                <a:ea typeface="Verdana" pitchFamily="34" charset="0"/>
                <a:cs typeface="Times New Roman" pitchFamily="18" charset="0"/>
              </a:rPr>
              <a:t>Công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ty</a:t>
            </a:r>
            <a:r>
              <a:rPr lang="en-US" sz="2800" b="1" dirty="0">
                <a:solidFill>
                  <a:srgbClr val="0307AD"/>
                </a:solidFill>
                <a:latin typeface="Times New Roman" pitchFamily="18" charset="0"/>
                <a:ea typeface="Verdana" pitchFamily="34" charset="0"/>
                <a:cs typeface="Times New Roman" pitchFamily="18" charset="0"/>
              </a:rPr>
              <a:t> TNHH </a:t>
            </a:r>
            <a:r>
              <a:rPr lang="en-US" sz="2800" b="1" dirty="0" err="1">
                <a:solidFill>
                  <a:srgbClr val="0307AD"/>
                </a:solidFill>
                <a:latin typeface="Times New Roman" pitchFamily="18" charset="0"/>
                <a:ea typeface="Verdana" pitchFamily="34" charset="0"/>
                <a:cs typeface="Times New Roman" pitchFamily="18" charset="0"/>
              </a:rPr>
              <a:t>Thương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Mại</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Thái</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Phong</a:t>
            </a:r>
            <a:r>
              <a:rPr lang="da-DK" sz="2800" b="1" dirty="0" smtClean="0">
                <a:solidFill>
                  <a:srgbClr val="0307AD"/>
                </a:solidFill>
                <a:latin typeface="Times New Roman" pitchFamily="18" charset="0"/>
                <a:ea typeface="Verdana" pitchFamily="34" charset="0"/>
                <a:cs typeface="Times New Roman" pitchFamily="18" charset="0"/>
              </a:rPr>
              <a:t>: cung </a:t>
            </a:r>
            <a:r>
              <a:rPr lang="en-US" sz="2800" b="1" dirty="0" err="1" smtClean="0">
                <a:solidFill>
                  <a:srgbClr val="0307AD"/>
                </a:solidFill>
                <a:latin typeface="Times New Roman" pitchFamily="18" charset="0"/>
                <a:ea typeface="Verdana" pitchFamily="34" charset="0"/>
                <a:cs typeface="Times New Roman" pitchFamily="18" charset="0"/>
              </a:rPr>
              <a:t>ứng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bón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và</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thuốc</a:t>
            </a:r>
            <a:r>
              <a:rPr lang="en-US" sz="2800" b="1" dirty="0" smtClean="0">
                <a:solidFill>
                  <a:srgbClr val="0307AD"/>
                </a:solidFill>
                <a:latin typeface="Times New Roman" pitchFamily="18" charset="0"/>
                <a:ea typeface="Verdana" pitchFamily="34" charset="0"/>
                <a:cs typeface="Times New Roman" pitchFamily="18" charset="0"/>
              </a:rPr>
              <a:t> BVTV, </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2800" b="1" dirty="0" err="1" smtClean="0">
                <a:solidFill>
                  <a:srgbClr val="0307AD"/>
                </a:solidFill>
                <a:latin typeface="Times New Roman" pitchFamily="18" charset="0"/>
                <a:ea typeface="Verdana" pitchFamily="34" charset="0"/>
                <a:cs typeface="Times New Roman" pitchFamily="18" charset="0"/>
              </a:rPr>
              <a:t>Công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ty</a:t>
            </a:r>
            <a:r>
              <a:rPr lang="en-US" sz="2800" b="1" dirty="0">
                <a:solidFill>
                  <a:srgbClr val="0307AD"/>
                </a:solidFill>
                <a:latin typeface="Times New Roman" pitchFamily="18" charset="0"/>
                <a:ea typeface="Verdana" pitchFamily="34" charset="0"/>
                <a:cs typeface="Times New Roman" pitchFamily="18" charset="0"/>
              </a:rPr>
              <a:t> TNHH Con </a:t>
            </a:r>
            <a:r>
              <a:rPr lang="en-US" sz="2800" b="1" dirty="0" err="1">
                <a:solidFill>
                  <a:srgbClr val="0307AD"/>
                </a:solidFill>
                <a:latin typeface="Times New Roman" pitchFamily="18" charset="0"/>
                <a:ea typeface="Verdana" pitchFamily="34" charset="0"/>
                <a:cs typeface="Times New Roman" pitchFamily="18" charset="0"/>
              </a:rPr>
              <a:t>Cò</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Vàng</a:t>
            </a:r>
            <a:r>
              <a:rPr lang="da-DK" sz="2800" b="1" dirty="0" smtClean="0">
                <a:solidFill>
                  <a:srgbClr val="0307AD"/>
                </a:solidFill>
                <a:latin typeface="Times New Roman" pitchFamily="18" charset="0"/>
                <a:ea typeface="Verdana" pitchFamily="34" charset="0"/>
                <a:cs typeface="Times New Roman" pitchFamily="18" charset="0"/>
              </a:rPr>
              <a:t>: cung </a:t>
            </a:r>
            <a:r>
              <a:rPr lang="en-US" sz="2800" b="1" dirty="0" err="1" smtClean="0">
                <a:solidFill>
                  <a:srgbClr val="0307AD"/>
                </a:solidFill>
                <a:latin typeface="Times New Roman" pitchFamily="18" charset="0"/>
                <a:ea typeface="Verdana" pitchFamily="34" charset="0"/>
                <a:cs typeface="Times New Roman" pitchFamily="18" charset="0"/>
              </a:rPr>
              <a:t>ứng</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phân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smtClean="0">
                <a:solidFill>
                  <a:srgbClr val="0307AD"/>
                </a:solidFill>
                <a:latin typeface="Times New Roman" pitchFamily="18" charset="0"/>
                <a:ea typeface="Verdana" pitchFamily="34" charset="0"/>
                <a:cs typeface="Times New Roman" pitchFamily="18" charset="0"/>
              </a:rPr>
              <a:t>bón</a:t>
            </a:r>
            <a:r>
              <a:rPr lang="en-US" sz="2800" b="1" dirty="0" smtClean="0">
                <a:solidFill>
                  <a:srgbClr val="0307AD"/>
                </a:solidFill>
                <a:latin typeface="Times New Roman" pitchFamily="18" charset="0"/>
                <a:ea typeface="Verdana" pitchFamily="34" charset="0"/>
                <a:cs typeface="Times New Roman" pitchFamily="18" charset="0"/>
              </a:rPr>
              <a:t>,</a:t>
            </a:r>
            <a:endParaRPr lang="en-US" sz="2800" b="1" dirty="0">
              <a:solidFill>
                <a:srgbClr val="0307AD"/>
              </a:solidFill>
              <a:latin typeface="Times New Roman" pitchFamily="18" charset="0"/>
              <a:ea typeface="Verdana" pitchFamily="34" charset="0"/>
              <a:cs typeface="Times New Roman" pitchFamily="18" charset="0"/>
            </a:endParaRPr>
          </a:p>
          <a:p>
            <a:pPr marL="457200" indent="-457200" algn="just" defTabSz="977900">
              <a:spcBef>
                <a:spcPts val="1200"/>
              </a:spcBef>
              <a:spcAft>
                <a:spcPts val="600"/>
              </a:spcAft>
              <a:buFont typeface="Arial" pitchFamily="34" charset="0"/>
              <a:buChar char="•"/>
              <a:defRPr/>
            </a:pPr>
            <a:r>
              <a:rPr lang="en-US" sz="2800" b="1" dirty="0" err="1" smtClean="0">
                <a:solidFill>
                  <a:srgbClr val="0307AD"/>
                </a:solidFill>
                <a:latin typeface="Times New Roman" pitchFamily="18" charset="0"/>
                <a:ea typeface="Verdana" pitchFamily="34" charset="0"/>
                <a:cs typeface="Times New Roman" pitchFamily="18" charset="0"/>
              </a:rPr>
              <a:t>Ngân</a:t>
            </a:r>
            <a:r>
              <a:rPr lang="en-US" sz="2800" b="1" dirty="0" smtClean="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hàng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Nhà</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Nước</a:t>
            </a:r>
            <a:r>
              <a:rPr lang="en-US" sz="2800" b="1" dirty="0">
                <a:solidFill>
                  <a:srgbClr val="0307AD"/>
                </a:solidFill>
                <a:latin typeface="Times New Roman" pitchFamily="18" charset="0"/>
                <a:ea typeface="Verdana" pitchFamily="34" charset="0"/>
                <a:cs typeface="Times New Roman" pitchFamily="18" charset="0"/>
              </a:rPr>
              <a:t> Chi </a:t>
            </a:r>
            <a:r>
              <a:rPr lang="en-US" sz="2800" b="1" dirty="0" err="1">
                <a:solidFill>
                  <a:srgbClr val="0307AD"/>
                </a:solidFill>
                <a:latin typeface="Times New Roman" pitchFamily="18" charset="0"/>
                <a:ea typeface="Verdana" pitchFamily="34" charset="0"/>
                <a:cs typeface="Times New Roman" pitchFamily="18" charset="0"/>
              </a:rPr>
              <a:t>Nhánh</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Đồng</a:t>
            </a:r>
            <a:r>
              <a:rPr lang="en-US" sz="2800" b="1" dirty="0">
                <a:solidFill>
                  <a:srgbClr val="0307AD"/>
                </a:solidFill>
                <a:latin typeface="Times New Roman" pitchFamily="18" charset="0"/>
                <a:ea typeface="Verdana" pitchFamily="34" charset="0"/>
                <a:cs typeface="Times New Roman" pitchFamily="18" charset="0"/>
              </a:rPr>
              <a:t> </a:t>
            </a:r>
            <a:r>
              <a:rPr lang="en-US" sz="2800" b="1" dirty="0" err="1">
                <a:solidFill>
                  <a:srgbClr val="0307AD"/>
                </a:solidFill>
                <a:latin typeface="Times New Roman" pitchFamily="18" charset="0"/>
                <a:ea typeface="Verdana" pitchFamily="34" charset="0"/>
                <a:cs typeface="Times New Roman" pitchFamily="18" charset="0"/>
              </a:rPr>
              <a:t>Nai</a:t>
            </a:r>
            <a:endParaRPr lang="en-US"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27030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3276600" y="304800"/>
            <a:ext cx="5275385"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UBND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Tỉnh</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66800"/>
            <a:ext cx="7162800" cy="5372100"/>
          </a:xfrm>
          <a:prstGeom prst="rect">
            <a:avLst/>
          </a:prstGeom>
        </p:spPr>
      </p:pic>
    </p:spTree>
    <p:extLst>
      <p:ext uri="{BB962C8B-B14F-4D97-AF65-F5344CB8AC3E}">
        <p14:creationId xmlns:p14="http://schemas.microsoft.com/office/powerpoint/2010/main" val="416835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2209800" y="304800"/>
            <a:ext cx="6629400"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VP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Tổng</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Công</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ty</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Tín</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Nghĩa</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582" y="1066800"/>
            <a:ext cx="7010400" cy="5257800"/>
          </a:xfrm>
          <a:prstGeom prst="rect">
            <a:avLst/>
          </a:prstGeom>
        </p:spPr>
      </p:pic>
    </p:spTree>
    <p:extLst>
      <p:ext uri="{BB962C8B-B14F-4D97-AF65-F5344CB8AC3E}">
        <p14:creationId xmlns:p14="http://schemas.microsoft.com/office/powerpoint/2010/main" val="8349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4"/>
          <p:cNvSpPr txBox="1">
            <a:spLocks/>
          </p:cNvSpPr>
          <p:nvPr/>
        </p:nvSpPr>
        <p:spPr>
          <a:xfrm>
            <a:off x="2209800" y="304800"/>
            <a:ext cx="6629400" cy="762000"/>
          </a:xfrm>
          <a:prstGeom prst="rect">
            <a:avLst/>
          </a:prstGeom>
        </p:spPr>
        <p:txBody>
          <a:bodyPr anchor="ctr"/>
          <a:lstStyle/>
          <a:p>
            <a:pPr algn="ctr">
              <a:defRPr/>
            </a:pP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Họp</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tại</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Xuân</a:t>
            </a:r>
            <a:r>
              <a:rPr lang="en-US" sz="3200" b="1" dirty="0" smtClean="0">
                <a:solidFill>
                  <a:srgbClr val="1B3281"/>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1B3281"/>
                </a:solidFill>
                <a:effectLst>
                  <a:outerShdw blurRad="38100" dist="38100" dir="2700000" algn="tl">
                    <a:srgbClr val="C0C0C0"/>
                  </a:outerShdw>
                </a:effectLst>
                <a:latin typeface="Times New Roman" pitchFamily="18" charset="0"/>
                <a:cs typeface="Times New Roman" pitchFamily="18" charset="0"/>
              </a:rPr>
              <a:t>Lộc</a:t>
            </a:r>
            <a:endParaRPr lang="vi-VN" sz="3200" b="1" dirty="0">
              <a:solidFill>
                <a:srgbClr val="1B3281"/>
              </a:solidFill>
              <a:effectLst>
                <a:outerShdw blurRad="38100" dist="38100" dir="2700000" algn="tl">
                  <a:srgbClr val="C0C0C0"/>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46018"/>
            <a:ext cx="7315200" cy="5486400"/>
          </a:xfrm>
          <a:prstGeom prst="rect">
            <a:avLst/>
          </a:prstGeom>
        </p:spPr>
      </p:pic>
    </p:spTree>
    <p:extLst>
      <p:ext uri="{BB962C8B-B14F-4D97-AF65-F5344CB8AC3E}">
        <p14:creationId xmlns:p14="http://schemas.microsoft.com/office/powerpoint/2010/main" val="18929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663033428"/>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143000"/>
            <a:ext cx="8382000" cy="5047536"/>
          </a:xfrm>
          <a:prstGeom prst="rect">
            <a:avLst/>
          </a:prstGeom>
          <a:noFill/>
        </p:spPr>
        <p:txBody>
          <a:bodyPr wrap="square" rtlCol="0">
            <a:spAutoFit/>
          </a:bodyPr>
          <a:lstStyle/>
          <a:p>
            <a:pPr marL="514350" indent="-514350" algn="just">
              <a:spcBef>
                <a:spcPts val="600"/>
              </a:spcBef>
              <a:spcAft>
                <a:spcPts val="600"/>
              </a:spcAft>
              <a:buFont typeface="+mj-lt"/>
              <a:buAutoNum type="arabicPeriod"/>
            </a:pPr>
            <a:r>
              <a:rPr lang="pt-BR" sz="2600" dirty="0" smtClean="0">
                <a:latin typeface="Time NEW ROMAN"/>
              </a:rPr>
              <a:t>Quyết </a:t>
            </a:r>
            <a:r>
              <a:rPr lang="pt-BR" sz="2600" dirty="0">
                <a:latin typeface="Time NEW ROMAN"/>
              </a:rPr>
              <a:t>định số 62/2013-QĐ-TTg ngày 25/10/2013 của Thủ tướng Chính Phủ về chính sách khuyến khích phát triển hợp tác, liên kết sản xuất gắn với tiêu thụ nông sản, xây dựng “Cánh đồng lớn” và Thông tư số 15/2014/TT-BNNPTNT ngày 29/04/2014 của Bộ Nông nghiệp và Phát triển nông thôn về hướng dẫn thực hiện một số điều trong Quyết định 62/2013/QĐ-TTg.</a:t>
            </a:r>
            <a:endParaRPr lang="vi-VN" sz="2600" dirty="0">
              <a:latin typeface="Time NEW ROMAN"/>
            </a:endParaRPr>
          </a:p>
          <a:p>
            <a:pPr marL="514350" indent="-514350" algn="just">
              <a:spcBef>
                <a:spcPts val="600"/>
              </a:spcBef>
              <a:spcAft>
                <a:spcPts val="600"/>
              </a:spcAft>
              <a:buFont typeface="+mj-lt"/>
              <a:buAutoNum type="arabicPeriod"/>
            </a:pPr>
            <a:r>
              <a:rPr lang="pt-BR" sz="2600" dirty="0">
                <a:latin typeface="Time NEW ROMAN"/>
              </a:rPr>
              <a:t>Quyết định số 3417/QĐ-BBB-TT ngày 01/08/2014 của Bộ Nông nghiệp và Phát triển nông thôn về việc phê duyệt đề án phát triển ngành cà phê bền vững đến năm 2020</a:t>
            </a:r>
            <a:r>
              <a:rPr lang="pt-BR" sz="2600" dirty="0" smtClean="0">
                <a:latin typeface="Time NEW ROMAN"/>
              </a:rPr>
              <a:t>.</a:t>
            </a:r>
            <a:endParaRPr lang="vi-VN" sz="2600" dirty="0">
              <a:latin typeface="Time NEW ROMAN"/>
            </a:endParaRPr>
          </a:p>
        </p:txBody>
      </p:sp>
    </p:spTree>
    <p:extLst>
      <p:ext uri="{BB962C8B-B14F-4D97-AF65-F5344CB8AC3E}">
        <p14:creationId xmlns:p14="http://schemas.microsoft.com/office/powerpoint/2010/main" val="272065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143000"/>
            <a:ext cx="8382000" cy="5570756"/>
          </a:xfrm>
          <a:prstGeom prst="rect">
            <a:avLst/>
          </a:prstGeom>
          <a:noFill/>
        </p:spPr>
        <p:txBody>
          <a:bodyPr wrap="square" rtlCol="0">
            <a:spAutoFit/>
          </a:bodyPr>
          <a:lstStyle/>
          <a:p>
            <a:pPr marL="457200" indent="-457200" algn="just">
              <a:spcBef>
                <a:spcPts val="600"/>
              </a:spcBef>
              <a:spcAft>
                <a:spcPts val="600"/>
              </a:spcAft>
              <a:buFont typeface="+mj-lt"/>
              <a:buAutoNum type="arabicPeriod" startAt="3"/>
            </a:pPr>
            <a:r>
              <a:rPr lang="pt-BR" sz="2400" dirty="0" smtClean="0">
                <a:solidFill>
                  <a:prstClr val="black"/>
                </a:solidFill>
                <a:latin typeface="Time NEW ROMAN"/>
              </a:rPr>
              <a:t>Quyết </a:t>
            </a:r>
            <a:r>
              <a:rPr lang="pt-BR" sz="2400" dirty="0">
                <a:solidFill>
                  <a:prstClr val="black"/>
                </a:solidFill>
                <a:latin typeface="Time NEW ROMAN"/>
              </a:rPr>
              <a:t>định số 58/2014/QĐ-UBND ngày 24/11/2014 của Ủy ban nhân dân tỉnh về chính sách hỗ trợ, khuyến khích phát triển hợp tác, liên kết sản xuất gắn với tiêu thụ nông sản, xây dựng cánh đồng lớn trên địa bàn tỉnh Đồng Nai và các văn bản khác do Ủy ban nhân dân tỉnh ban hành.</a:t>
            </a:r>
            <a:endParaRPr lang="vi-VN" sz="2400" dirty="0">
              <a:solidFill>
                <a:prstClr val="black"/>
              </a:solidFill>
              <a:latin typeface="Time NEW ROMAN"/>
            </a:endParaRPr>
          </a:p>
          <a:p>
            <a:pPr marL="457200" indent="-457200" algn="just">
              <a:spcBef>
                <a:spcPts val="600"/>
              </a:spcBef>
              <a:spcAft>
                <a:spcPts val="600"/>
              </a:spcAft>
              <a:buFont typeface="+mj-lt"/>
              <a:buAutoNum type="arabicPeriod" startAt="3"/>
            </a:pPr>
            <a:r>
              <a:rPr lang="pt-BR" sz="2400" dirty="0">
                <a:solidFill>
                  <a:prstClr val="black"/>
                </a:solidFill>
                <a:latin typeface="Time NEW ROMAN"/>
              </a:rPr>
              <a:t>Quyết định số 4227/QĐ-UBND ngày 31/12/2014 của Ủy ban nhân dân tỉnh về phê duyệt quy hoạch phát triển sản xuất nông nghiệp trên địa bàn tỉnh Đồng Nai đến năm 2020, tầm nhìn 2030.</a:t>
            </a:r>
            <a:endParaRPr lang="vi-VN" sz="2400" dirty="0">
              <a:solidFill>
                <a:prstClr val="black"/>
              </a:solidFill>
              <a:latin typeface="Time NEW ROMAN"/>
            </a:endParaRPr>
          </a:p>
          <a:p>
            <a:pPr marL="457200" indent="-457200" algn="just">
              <a:spcBef>
                <a:spcPts val="600"/>
              </a:spcBef>
              <a:spcAft>
                <a:spcPts val="600"/>
              </a:spcAft>
              <a:buFont typeface="+mj-lt"/>
              <a:buAutoNum type="arabicPeriod" startAt="3"/>
            </a:pPr>
            <a:r>
              <a:rPr lang="pt-BR" sz="2400" dirty="0">
                <a:solidFill>
                  <a:prstClr val="black"/>
                </a:solidFill>
                <a:latin typeface="Time NEW ROMAN"/>
              </a:rPr>
              <a:t>Văn bản số 1738/SNN-KHTC ngày 08/06/2015 của Sở nông nghiệp và phát triển nông thôn về việc chấp thuận chủ trương xây dựng “Dự án cánh đồng lớn liên kết sản xuất và tiêu thụ cà phê 4C trên địa bàn huyện Cẩm Mỹ, Xuân Lộc và Tân Phú tỉnh Đồng Nai</a:t>
            </a:r>
            <a:r>
              <a:rPr lang="pt-BR" sz="2400" dirty="0" smtClean="0">
                <a:solidFill>
                  <a:prstClr val="black"/>
                </a:solidFill>
                <a:latin typeface="Time NEW ROMAN"/>
              </a:rPr>
              <a:t>”.</a:t>
            </a:r>
            <a:endParaRPr lang="en-US" sz="2400" b="1" dirty="0" smtClean="0">
              <a:solidFill>
                <a:srgbClr val="0307AD"/>
              </a:solidFill>
              <a:latin typeface="Time NEW ROMAN"/>
              <a:ea typeface="Verdana" pitchFamily="34" charset="0"/>
              <a:cs typeface="Times New Roman" pitchFamily="18" charset="0"/>
            </a:endParaRPr>
          </a:p>
        </p:txBody>
      </p:sp>
    </p:spTree>
    <p:extLst>
      <p:ext uri="{BB962C8B-B14F-4D97-AF65-F5344CB8AC3E}">
        <p14:creationId xmlns:p14="http://schemas.microsoft.com/office/powerpoint/2010/main" val="4184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680537619"/>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15815" y="1371600"/>
            <a:ext cx="7924800" cy="4724370"/>
          </a:xfrm>
          <a:prstGeom prst="rect">
            <a:avLst/>
          </a:prstGeom>
          <a:noFill/>
        </p:spPr>
        <p:txBody>
          <a:bodyPr wrap="square" rtlCol="0">
            <a:spAutoFit/>
          </a:bodyPr>
          <a:lstStyle/>
          <a:p>
            <a:pPr algn="just" defTabSz="977900">
              <a:spcBef>
                <a:spcPts val="1200"/>
              </a:spcBef>
              <a:spcAft>
                <a:spcPts val="600"/>
              </a:spcAft>
              <a:defRPr/>
            </a:pPr>
            <a:r>
              <a:rPr lang="en-US" sz="3200" b="1" dirty="0" smtClean="0">
                <a:solidFill>
                  <a:srgbClr val="C00000"/>
                </a:solidFill>
                <a:latin typeface="Times New Roman" pitchFamily="18" charset="0"/>
                <a:ea typeface="Verdana" pitchFamily="34" charset="0"/>
                <a:cs typeface="Times New Roman" pitchFamily="18" charset="0"/>
              </a:rPr>
              <a:t>MỤC TIÊU CHUNG:</a:t>
            </a:r>
          </a:p>
          <a:p>
            <a:pPr marL="338138" indent="-280988" algn="just" defTabSz="977900">
              <a:spcBef>
                <a:spcPts val="1200"/>
              </a:spcBef>
              <a:spcAft>
                <a:spcPts val="600"/>
              </a:spcAft>
              <a:buFont typeface="Wingdings" panose="05000000000000000000" pitchFamily="2" charset="2"/>
              <a:buChar char="§"/>
              <a:defRPr/>
            </a:pPr>
            <a:r>
              <a:rPr lang="da-DK" sz="3200" b="1" dirty="0" smtClean="0">
                <a:solidFill>
                  <a:srgbClr val="0307AD"/>
                </a:solidFill>
                <a:latin typeface="Times New Roman" pitchFamily="18" charset="0"/>
                <a:ea typeface="Verdana" pitchFamily="34" charset="0"/>
                <a:cs typeface="Times New Roman" pitchFamily="18" charset="0"/>
              </a:rPr>
              <a:t>Nâng cao năng suất, sản lượng và chất lượng cà phê trên địa bàn thông qua việc áp dụng tiêu chuẩn cà phê bền vững – 4C,</a:t>
            </a:r>
          </a:p>
          <a:p>
            <a:pPr marL="338138" indent="-280988" algn="just" defTabSz="977900">
              <a:spcBef>
                <a:spcPts val="1200"/>
              </a:spcBef>
              <a:spcAft>
                <a:spcPts val="600"/>
              </a:spcAft>
              <a:buFont typeface="Wingdings" panose="05000000000000000000" pitchFamily="2" charset="2"/>
              <a:buChar char="§"/>
              <a:defRPr/>
            </a:pPr>
            <a:r>
              <a:rPr lang="da-DK" sz="3200" b="1" dirty="0" smtClean="0">
                <a:solidFill>
                  <a:srgbClr val="0307AD"/>
                </a:solidFill>
                <a:latin typeface="Times New Roman" pitchFamily="18" charset="0"/>
                <a:ea typeface="Verdana" pitchFamily="34" charset="0"/>
                <a:cs typeface="Times New Roman" pitchFamily="18" charset="0"/>
              </a:rPr>
              <a:t>Nâng cao thu nhập của nông dân,</a:t>
            </a:r>
            <a:endParaRPr lang="en-US" sz="3200" b="1" dirty="0">
              <a:solidFill>
                <a:srgbClr val="0307AD"/>
              </a:solidFill>
              <a:latin typeface="Times New Roman" pitchFamily="18" charset="0"/>
              <a:ea typeface="Verdana" pitchFamily="34" charset="0"/>
              <a:cs typeface="Times New Roman" pitchFamily="18" charset="0"/>
            </a:endParaRPr>
          </a:p>
          <a:p>
            <a:pPr marL="338138" indent="-280988" algn="just" defTabSz="977900">
              <a:spcBef>
                <a:spcPts val="1200"/>
              </a:spcBef>
              <a:spcAft>
                <a:spcPts val="600"/>
              </a:spcAft>
              <a:buFont typeface="Wingdings" panose="05000000000000000000" pitchFamily="2" charset="2"/>
              <a:buChar char="§"/>
              <a:defRPr/>
            </a:pPr>
            <a:r>
              <a:rPr lang="en-US" sz="3200" b="1" dirty="0" err="1" smtClean="0">
                <a:solidFill>
                  <a:srgbClr val="0307AD"/>
                </a:solidFill>
                <a:latin typeface="Times New Roman" pitchFamily="18" charset="0"/>
                <a:ea typeface="Verdana" pitchFamily="34" charset="0"/>
                <a:cs typeface="Times New Roman" pitchFamily="18" charset="0"/>
              </a:rPr>
              <a:t>Tạo</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vùng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nguyên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liệu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ổn</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định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đảm</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bảo</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chất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lượng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đáp</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ứng</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nhu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cầu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xuất</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khẩu</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của</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doanh</a:t>
            </a:r>
            <a:r>
              <a:rPr lang="en-US" sz="3200" b="1" dirty="0" smtClean="0">
                <a:solidFill>
                  <a:srgbClr val="0307AD"/>
                </a:solidFill>
                <a:latin typeface="Times New Roman" pitchFamily="18" charset="0"/>
                <a:ea typeface="Verdana" pitchFamily="34" charset="0"/>
                <a:cs typeface="Times New Roman" pitchFamily="18" charset="0"/>
              </a:rPr>
              <a:t> </a:t>
            </a:r>
            <a:r>
              <a:rPr lang="en-US" sz="3200" b="1" dirty="0" err="1" smtClean="0">
                <a:solidFill>
                  <a:srgbClr val="0307AD"/>
                </a:solidFill>
                <a:latin typeface="Times New Roman" pitchFamily="18" charset="0"/>
                <a:ea typeface="Verdana" pitchFamily="34" charset="0"/>
                <a:cs typeface="Times New Roman" pitchFamily="18" charset="0"/>
              </a:rPr>
              <a:t>nghiệp</a:t>
            </a:r>
            <a:r>
              <a:rPr lang="en-US" sz="3200" b="1" dirty="0" smtClean="0">
                <a:solidFill>
                  <a:srgbClr val="0307AD"/>
                </a:solidFill>
                <a:latin typeface="Times New Roman" pitchFamily="18" charset="0"/>
                <a:ea typeface="Verdana" pitchFamily="34" charset="0"/>
                <a:cs typeface="Times New Roman" pitchFamily="18" charset="0"/>
              </a:rPr>
              <a:t>.</a:t>
            </a:r>
            <a:endParaRPr lang="en-US" sz="32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2679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
          <p:cNvSpPr/>
          <p:nvPr/>
        </p:nvSpPr>
        <p:spPr>
          <a:xfrm>
            <a:off x="773723" y="1752600"/>
            <a:ext cx="7666892" cy="43434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just" defTabSz="977900">
              <a:spcBef>
                <a:spcPts val="1200"/>
              </a:spcBef>
              <a:spcAft>
                <a:spcPts val="600"/>
              </a:spcAft>
              <a:defRPr/>
            </a:pPr>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841968515"/>
              </p:ext>
            </p:extLst>
          </p:nvPr>
        </p:nvGraphicFramePr>
        <p:xfrm>
          <a:off x="2250831" y="0"/>
          <a:ext cx="6682154"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04800" y="1219200"/>
            <a:ext cx="8534399" cy="5186035"/>
          </a:xfrm>
          <a:prstGeom prst="rect">
            <a:avLst/>
          </a:prstGeom>
          <a:noFill/>
        </p:spPr>
        <p:txBody>
          <a:bodyPr wrap="square" rtlCol="0">
            <a:spAutoFit/>
          </a:bodyPr>
          <a:lstStyle/>
          <a:p>
            <a:pPr algn="just" defTabSz="977900">
              <a:spcBef>
                <a:spcPts val="1200"/>
              </a:spcBef>
              <a:spcAft>
                <a:spcPts val="600"/>
              </a:spcAft>
              <a:defRPr/>
            </a:pPr>
            <a:r>
              <a:rPr lang="en-US" sz="3200" b="1" dirty="0" smtClean="0">
                <a:solidFill>
                  <a:srgbClr val="C00000"/>
                </a:solidFill>
                <a:latin typeface="Times New Roman" pitchFamily="18" charset="0"/>
                <a:ea typeface="Verdana" pitchFamily="34" charset="0"/>
                <a:cs typeface="Times New Roman" pitchFamily="18" charset="0"/>
              </a:rPr>
              <a:t>MỤC TIÊU CỤ THỂ:</a:t>
            </a:r>
          </a:p>
          <a:p>
            <a:pPr marL="282575" indent="-231775" algn="just" defTabSz="977900">
              <a:spcBef>
                <a:spcPts val="1200"/>
              </a:spcBef>
              <a:spcAft>
                <a:spcPts val="600"/>
              </a:spcAft>
              <a:buFont typeface="Wingdings" panose="05000000000000000000" pitchFamily="2" charset="2"/>
              <a:buChar char="§"/>
              <a:defRPr/>
            </a:pPr>
            <a:r>
              <a:rPr lang="da-DK" sz="2800" b="1" dirty="0" smtClean="0">
                <a:solidFill>
                  <a:srgbClr val="0307AD"/>
                </a:solidFill>
                <a:latin typeface="Times New Roman" pitchFamily="18" charset="0"/>
                <a:ea typeface="Verdana" pitchFamily="34" charset="0"/>
                <a:cs typeface="Times New Roman" pitchFamily="18" charset="0"/>
              </a:rPr>
              <a:t>Xây dựng quy trình canh tác cây cà phê theo tiêu chuẩn 4C,</a:t>
            </a:r>
          </a:p>
          <a:p>
            <a:pPr marL="282575" indent="-231775" algn="just" defTabSz="977900">
              <a:spcBef>
                <a:spcPts val="1200"/>
              </a:spcBef>
              <a:spcAft>
                <a:spcPts val="600"/>
              </a:spcAft>
              <a:buFont typeface="Wingdings" panose="05000000000000000000" pitchFamily="2" charset="2"/>
              <a:buChar char="§"/>
              <a:defRPr/>
            </a:pPr>
            <a:r>
              <a:rPr lang="da-DK" sz="2800" b="1" dirty="0" smtClean="0">
                <a:solidFill>
                  <a:srgbClr val="0307AD"/>
                </a:solidFill>
                <a:latin typeface="Times New Roman" pitchFamily="18" charset="0"/>
                <a:ea typeface="Verdana" pitchFamily="34" charset="0"/>
                <a:cs typeface="Times New Roman" pitchFamily="18" charset="0"/>
              </a:rPr>
              <a:t>Đảm bảo hạ giá thành sản phẩm, tăng thu nhập cho người nông dân trồng cà phê,</a:t>
            </a:r>
          </a:p>
          <a:p>
            <a:pPr marL="282575" indent="-231775" algn="just" defTabSz="977900">
              <a:spcBef>
                <a:spcPts val="1200"/>
              </a:spcBef>
              <a:spcAft>
                <a:spcPts val="600"/>
              </a:spcAft>
              <a:buFont typeface="Wingdings" panose="05000000000000000000" pitchFamily="2" charset="2"/>
              <a:buChar char="§"/>
              <a:defRPr/>
            </a:pPr>
            <a:r>
              <a:rPr lang="da-DK" sz="2800" b="1" dirty="0" smtClean="0">
                <a:solidFill>
                  <a:srgbClr val="0307AD"/>
                </a:solidFill>
                <a:latin typeface="Times New Roman" pitchFamily="18" charset="0"/>
                <a:ea typeface="Verdana" pitchFamily="34" charset="0"/>
                <a:cs typeface="Times New Roman" pitchFamily="18" charset="0"/>
              </a:rPr>
              <a:t>Hoàn thiện cơ sở hạ tầng phục vụ sản xuất,</a:t>
            </a:r>
          </a:p>
          <a:p>
            <a:pPr marL="282575" indent="-231775" algn="just" defTabSz="977900">
              <a:spcBef>
                <a:spcPts val="1200"/>
              </a:spcBef>
              <a:spcAft>
                <a:spcPts val="600"/>
              </a:spcAft>
              <a:buFont typeface="Wingdings" panose="05000000000000000000" pitchFamily="2" charset="2"/>
              <a:buChar char="§"/>
              <a:defRPr/>
            </a:pPr>
            <a:r>
              <a:rPr lang="da-DK" sz="2800" b="1" dirty="0" smtClean="0">
                <a:solidFill>
                  <a:srgbClr val="0307AD"/>
                </a:solidFill>
                <a:latin typeface="Times New Roman" pitchFamily="18" charset="0"/>
                <a:ea typeface="Verdana" pitchFamily="34" charset="0"/>
                <a:cs typeface="Times New Roman" pitchFamily="18" charset="0"/>
              </a:rPr>
              <a:t>Nâng cao hiệu quả sử dụng đất, tăng giá trị sản xuất,</a:t>
            </a:r>
          </a:p>
          <a:p>
            <a:pPr marL="282575" indent="-231775" algn="just" defTabSz="977900">
              <a:spcBef>
                <a:spcPts val="1200"/>
              </a:spcBef>
              <a:spcAft>
                <a:spcPts val="600"/>
              </a:spcAft>
              <a:buFont typeface="Wingdings" panose="05000000000000000000" pitchFamily="2" charset="2"/>
              <a:buChar char="§"/>
              <a:defRPr/>
            </a:pPr>
            <a:r>
              <a:rPr lang="da-DK" sz="2800" b="1" dirty="0" smtClean="0">
                <a:solidFill>
                  <a:srgbClr val="0307AD"/>
                </a:solidFill>
                <a:latin typeface="Times New Roman" pitchFamily="18" charset="0"/>
                <a:ea typeface="Verdana" pitchFamily="34" charset="0"/>
                <a:cs typeface="Times New Roman" pitchFamily="18" charset="0"/>
              </a:rPr>
              <a:t>Thực hiện hiệu quả liên kết gắn liền sản xuất với tiêu thụ sản phẩm cà phê trên địa bàn.</a:t>
            </a:r>
            <a:endParaRPr lang="en-US" sz="2800" b="1" dirty="0">
              <a:solidFill>
                <a:srgbClr val="0307AD"/>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2862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324D34-F161-47C5-9721-1F681469818F}"/>
</file>

<file path=customXml/itemProps2.xml><?xml version="1.0" encoding="utf-8"?>
<ds:datastoreItem xmlns:ds="http://schemas.openxmlformats.org/officeDocument/2006/customXml" ds:itemID="{ACF712CB-9224-47E7-8BEA-E8CD783DE94F}"/>
</file>

<file path=customXml/itemProps3.xml><?xml version="1.0" encoding="utf-8"?>
<ds:datastoreItem xmlns:ds="http://schemas.openxmlformats.org/officeDocument/2006/customXml" ds:itemID="{A4F03B85-8FFF-4D61-8626-D283A4D1B559}"/>
</file>

<file path=docProps/app.xml><?xml version="1.0" encoding="utf-8"?>
<Properties xmlns="http://schemas.openxmlformats.org/officeDocument/2006/extended-properties" xmlns:vt="http://schemas.openxmlformats.org/officeDocument/2006/docPropsVTypes">
  <TotalTime>575</TotalTime>
  <Words>2722</Words>
  <Application>Microsoft Office PowerPoint</Application>
  <PresentationFormat>On-screen Show (4:3)</PresentationFormat>
  <Paragraphs>334</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MS PGothic</vt:lpstr>
      <vt:lpstr>Arial</vt:lpstr>
      <vt:lpstr>Calibri</vt:lpstr>
      <vt:lpstr>Time NEW ROMAN</vt:lpstr>
      <vt:lpstr>Times New Roman</vt:lpstr>
      <vt:lpstr>Verdana</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Hai Phuong</dc:creator>
  <cp:lastModifiedBy>thanhpc</cp:lastModifiedBy>
  <cp:revision>53</cp:revision>
  <dcterms:created xsi:type="dcterms:W3CDTF">2015-08-06T03:18:08Z</dcterms:created>
  <dcterms:modified xsi:type="dcterms:W3CDTF">2015-09-08T00:17:19Z</dcterms:modified>
</cp:coreProperties>
</file>